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2"/>
  </p:notesMasterIdLst>
  <p:sldIdLst>
    <p:sldId id="256" r:id="rId2"/>
    <p:sldId id="257" r:id="rId3"/>
    <p:sldId id="258" r:id="rId4"/>
    <p:sldId id="271" r:id="rId5"/>
    <p:sldId id="272" r:id="rId6"/>
    <p:sldId id="273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270" r:id="rId61"/>
  </p:sldIdLst>
  <p:sldSz cx="9144000" cy="5143500" type="screen16x9"/>
  <p:notesSz cx="6858000" cy="9144000"/>
  <p:embeddedFontLst>
    <p:embeddedFont>
      <p:font typeface="NanumGothicExtraBold" panose="020D0904000000000000"/>
      <p:bold r:id="rId63"/>
    </p:embeddedFont>
    <p:embeddedFont>
      <p:font typeface="나눔고딕" panose="020D0604000000000000" pitchFamily="50" charset="-127"/>
      <p:regular r:id="rId64"/>
      <p:bold r:id="rId65"/>
    </p:embeddedFont>
    <p:embeddedFont>
      <p:font typeface="맑은 고딕" panose="020B0503020000020004" pitchFamily="50" charset="-127"/>
      <p:regular r:id="rId66"/>
      <p:bold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3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tmp>
</file>

<file path=ppt/media/image66.tmp>
</file>

<file path=ppt/media/image67.tmp>
</file>

<file path=ppt/media/image68.tmp>
</file>

<file path=ppt/media/image69.png>
</file>

<file path=ppt/media/image7.png>
</file>

<file path=ppt/media/image70.tmp>
</file>

<file path=ppt/media/image71.tmp>
</file>

<file path=ppt/media/image72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f4c7e9ceb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28f4c7e9ceb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f4c7e9ceb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28f4c7e9ceb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02f8c8e9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2d02f8c8e9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체크해볼 내용들은-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02f8c8e9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" name="Google Shape;193;g2d02f8c8e9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d02f8c8e9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g2d02f8c8e9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4910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9701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0328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2947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32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7411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5849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6764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5812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6457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2650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7350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218148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467873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65657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70363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850328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1819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64857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20294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7992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60774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2014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27923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0990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2918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3028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3236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1667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77688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8636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7814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78537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9890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0687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830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3260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50660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95756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97421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88798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6253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07967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86679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54290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84281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035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1151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f5915942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2cf5915942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목적 함수 식을 제대로 알지 못하는 경우 최대/최소 반환값을 만드는 최적 입력값을 가능한 적은 시도를 통해 빠르고 효과적으로 찾아줌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현재까지 얻은 모델(prior)과 추가적인 실험 정보(likelihood)를 통해 데이터가 주어졌을 때의 모델(posterior)을 추정하는 원리.</a:t>
            </a:r>
            <a:endParaRPr sz="8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f819c55b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6f819c55b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y축 성능결과, x축 하이퍼 파라미터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점선이 목적함수, 파란영역이 대체모델, 초록영역이 획득함수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데이터 포인트가 없으면 신뢰구간이 김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8f4c7e9ce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8f4c7e9ce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eg"/><Relationship Id="rId4" Type="http://schemas.openxmlformats.org/officeDocument/2006/relationships/hyperlink" Target="https://www.kaggle.com/c/santander_sudtomer-satisfactio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6.tmp"/><Relationship Id="rId4" Type="http://schemas.openxmlformats.org/officeDocument/2006/relationships/image" Target="../media/image65.tmp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tmp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8.tmp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tm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tm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1.tm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2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</a:t>
            </a:r>
            <a:r>
              <a:rPr lang="ko" sz="2500" b="1" dirty="0">
                <a:solidFill>
                  <a:srgbClr val="19264B"/>
                </a:solidFill>
              </a:rPr>
              <a:t> BASIC 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스터디 </a:t>
            </a:r>
            <a:r>
              <a:rPr lang="ko" sz="2500" b="1" dirty="0">
                <a:solidFill>
                  <a:srgbClr val="19264B"/>
                </a:solidFill>
              </a:rPr>
              <a:t>5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2022.0</a:t>
            </a:r>
            <a:r>
              <a:rPr lang="ko" dirty="0">
                <a:solidFill>
                  <a:srgbClr val="19264B"/>
                </a:solidFill>
              </a:rPr>
              <a:t>4</a:t>
            </a:r>
            <a:r>
              <a:rPr lang="ko" sz="1400" b="0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" dirty="0">
                <a:solidFill>
                  <a:srgbClr val="19264B"/>
                </a:solidFill>
              </a:rPr>
              <a:t>30</a:t>
            </a:r>
            <a:endParaRPr sz="1400" b="0" i="0" u="none" strike="noStrike" cap="none" dirty="0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발표자 : </a:t>
            </a:r>
            <a:r>
              <a:rPr lang="ko" sz="1100" dirty="0">
                <a:solidFill>
                  <a:srgbClr val="19264B"/>
                </a:solidFill>
              </a:rPr>
              <a:t>박아현, 김민하</a:t>
            </a:r>
            <a:endParaRPr sz="1100" b="0" i="0" u="none" strike="noStrike" cap="none" dirty="0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2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60" name="Google Shape;160;p20"/>
          <p:cNvSpPr txBox="1"/>
          <p:nvPr/>
        </p:nvSpPr>
        <p:spPr>
          <a:xfrm>
            <a:off x="1490375" y="1147475"/>
            <a:ext cx="7269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베이지안 최적화를 위한 파이썬 패키지 : </a:t>
            </a:r>
            <a:r>
              <a:rPr lang="ko" sz="1500" b="1">
                <a:solidFill>
                  <a:schemeClr val="dk1"/>
                </a:solidFill>
              </a:rPr>
              <a:t>HyperOpt</a:t>
            </a:r>
            <a:r>
              <a:rPr lang="ko">
                <a:solidFill>
                  <a:schemeClr val="dk1"/>
                </a:solidFill>
              </a:rPr>
              <a:t>, Bayesian Optimization, Optuna, … </a:t>
            </a:r>
            <a:endParaRPr sz="1200">
              <a:solidFill>
                <a:srgbClr val="FF0000"/>
              </a:solidFill>
            </a:endParaRPr>
          </a:p>
        </p:txBody>
      </p:sp>
      <p:cxnSp>
        <p:nvCxnSpPr>
          <p:cNvPr id="161" name="Google Shape;161;p20"/>
          <p:cNvCxnSpPr/>
          <p:nvPr/>
        </p:nvCxnSpPr>
        <p:spPr>
          <a:xfrm>
            <a:off x="4782125" y="1551450"/>
            <a:ext cx="0" cy="226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20"/>
          <p:cNvSpPr txBox="1"/>
          <p:nvPr/>
        </p:nvSpPr>
        <p:spPr>
          <a:xfrm>
            <a:off x="4756900" y="1472400"/>
            <a:ext cx="40620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dk1"/>
                </a:solidFill>
              </a:rPr>
              <a:t>대체모델로 트리 파르젠 Estimator(TPE) 사용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다른 패키지와 다르게 목적 함수 반환 값의 최댓값이 아닌 최솟값을 가지는 최적 입력값을 유추함</a:t>
            </a:r>
            <a:endParaRPr sz="1300" b="1">
              <a:solidFill>
                <a:srgbClr val="FF0000"/>
              </a:solidFill>
            </a:endParaRPr>
          </a:p>
        </p:txBody>
      </p:sp>
      <p:sp>
        <p:nvSpPr>
          <p:cNvPr id="163" name="Google Shape;163;p20"/>
          <p:cNvSpPr txBox="1"/>
          <p:nvPr/>
        </p:nvSpPr>
        <p:spPr>
          <a:xfrm>
            <a:off x="1541375" y="1996650"/>
            <a:ext cx="3672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&lt;HyperOpt 사용 로직&gt;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</a:rPr>
              <a:t>①</a:t>
            </a:r>
            <a:r>
              <a:rPr lang="ko" b="1">
                <a:solidFill>
                  <a:schemeClr val="dk1"/>
                </a:solidFill>
              </a:rPr>
              <a:t> 입력 변수명과  입력값의 검색 공간 설정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 rotWithShape="1">
          <a:blip r:embed="rId4">
            <a:alphaModFix/>
          </a:blip>
          <a:srcRect b="7261"/>
          <a:stretch/>
        </p:blipFill>
        <p:spPr>
          <a:xfrm>
            <a:off x="1621925" y="2705550"/>
            <a:ext cx="5104400" cy="7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 txBox="1"/>
          <p:nvPr/>
        </p:nvSpPr>
        <p:spPr>
          <a:xfrm>
            <a:off x="1774325" y="3441625"/>
            <a:ext cx="36726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dk1"/>
                </a:solidFill>
              </a:rPr>
              <a:t>입력값의 검색 공간을 제공하는 함수들. 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 b="1">
                <a:solidFill>
                  <a:schemeClr val="dk1"/>
                </a:solidFill>
              </a:rPr>
              <a:t>hp.quniform(label, low, high, q)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 b="1">
                <a:solidFill>
                  <a:schemeClr val="dk1"/>
                </a:solidFill>
              </a:rPr>
              <a:t>hp.uniform(label, low, high)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 b="1">
                <a:solidFill>
                  <a:schemeClr val="dk1"/>
                </a:solidFill>
              </a:rPr>
              <a:t>hp.randint(label, upper)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 b="1">
                <a:solidFill>
                  <a:schemeClr val="dk1"/>
                </a:solidFill>
              </a:rPr>
              <a:t>hp.loguniform(label, low, high)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 b="1">
                <a:solidFill>
                  <a:schemeClr val="dk1"/>
                </a:solidFill>
              </a:rPr>
              <a:t>hp.choice(label, options)</a:t>
            </a:r>
            <a:endParaRPr sz="1300" b="1">
              <a:solidFill>
                <a:schemeClr val="dk1"/>
              </a:solidFill>
            </a:endParaRPr>
          </a:p>
        </p:txBody>
      </p:sp>
      <p:cxnSp>
        <p:nvCxnSpPr>
          <p:cNvPr id="166" name="Google Shape;166;p20"/>
          <p:cNvCxnSpPr/>
          <p:nvPr/>
        </p:nvCxnSpPr>
        <p:spPr>
          <a:xfrm>
            <a:off x="4782125" y="1780050"/>
            <a:ext cx="0" cy="226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p21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3" name="Google Shape;17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1541375" y="1158450"/>
            <a:ext cx="696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</a:rPr>
              <a:t>②</a:t>
            </a:r>
            <a:r>
              <a:rPr lang="ko" b="1">
                <a:solidFill>
                  <a:schemeClr val="dk1"/>
                </a:solidFill>
              </a:rPr>
              <a:t> 목적 함수 설정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76" name="Google Shape;176;p21"/>
          <p:cNvPicPr preferRelativeResize="0"/>
          <p:nvPr/>
        </p:nvPicPr>
        <p:blipFill rotWithShape="1">
          <a:blip r:embed="rId4">
            <a:alphaModFix/>
          </a:blip>
          <a:srcRect r="3679"/>
          <a:stretch/>
        </p:blipFill>
        <p:spPr>
          <a:xfrm>
            <a:off x="1617575" y="1531650"/>
            <a:ext cx="5310450" cy="132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 txBox="1"/>
          <p:nvPr/>
        </p:nvSpPr>
        <p:spPr>
          <a:xfrm>
            <a:off x="1541375" y="2999000"/>
            <a:ext cx="696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</a:rPr>
              <a:t>③</a:t>
            </a:r>
            <a:r>
              <a:rPr lang="ko" b="1">
                <a:solidFill>
                  <a:schemeClr val="dk1"/>
                </a:solidFill>
              </a:rPr>
              <a:t> 목적 함수의 반환 최솟값을 가지는 최적 입력값 유추 - fmin() 사용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3950" y="3367350"/>
            <a:ext cx="6545924" cy="14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2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2536150" y="2149050"/>
            <a:ext cx="536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19264B"/>
                </a:solidFill>
                <a:highlight>
                  <a:srgbClr val="FFFF00"/>
                </a:highlight>
              </a:rPr>
              <a:t>그리드 서치에 비해 적은 반복수로도 최적값을 근사해 낼 수 있다!</a:t>
            </a:r>
            <a:endParaRPr sz="1300" b="1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pic>
        <p:nvPicPr>
          <p:cNvPr id="188" name="Google Shape;18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825" y="1231450"/>
            <a:ext cx="5196270" cy="977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2"/>
          <p:cNvSpPr txBox="1"/>
          <p:nvPr/>
        </p:nvSpPr>
        <p:spPr>
          <a:xfrm>
            <a:off x="2027050" y="4362150"/>
            <a:ext cx="6379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19264B"/>
                </a:solidFill>
                <a:highlight>
                  <a:srgbClr val="FFFF00"/>
                </a:highlight>
              </a:rPr>
              <a:t>Trials 객체의 results와 vals 속성은 HyperOpt의 fmin() 함수의 수행 시마다 최적화되는 결과를 볼 수 있는 함수 반환값과 입력 변숫값들의 정보를 제공해 준다!</a:t>
            </a:r>
            <a:endParaRPr sz="1300" b="1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1175" y="2571750"/>
            <a:ext cx="5664500" cy="185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6" name="Google Shape;196;p2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 rotWithShape="1">
          <a:blip r:embed="rId4">
            <a:alphaModFix/>
          </a:blip>
          <a:srcRect r="16072" b="30235"/>
          <a:stretch/>
        </p:blipFill>
        <p:spPr>
          <a:xfrm>
            <a:off x="1441650" y="1305875"/>
            <a:ext cx="4908974" cy="38023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/>
        </p:nvSpPr>
        <p:spPr>
          <a:xfrm>
            <a:off x="1517850" y="1083350"/>
            <a:ext cx="750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highlight>
                  <a:schemeClr val="lt1"/>
                </a:highlight>
              </a:rPr>
              <a:t>HyperOpt를 이용한 XGBoost 하이퍼 파라미터 최적화</a:t>
            </a:r>
            <a:r>
              <a:rPr lang="ko" b="1">
                <a:solidFill>
                  <a:schemeClr val="dk1"/>
                </a:solidFill>
              </a:rPr>
              <a:t> </a:t>
            </a:r>
            <a:r>
              <a:rPr lang="ko" sz="1200" b="1">
                <a:solidFill>
                  <a:schemeClr val="dk1"/>
                </a:solidFill>
              </a:rPr>
              <a:t>- 위스콘신 유방암 데이터 세트에 다시 적용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6053975" y="1305875"/>
            <a:ext cx="34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</a:rPr>
              <a:t>①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6308800" y="2847200"/>
            <a:ext cx="28350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19264B"/>
                </a:solidFill>
              </a:rPr>
              <a:t>HyperOpt는 입력값과 반환 값이 모두 실수형이므로 하이퍼 파라미터 입력 시 형 변환을 해주어야 한다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6053975" y="2529175"/>
            <a:ext cx="34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</a:rPr>
              <a:t>②</a:t>
            </a:r>
            <a:r>
              <a:rPr lang="ko" b="1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6275300" y="3837800"/>
            <a:ext cx="28686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19264B"/>
                </a:solidFill>
              </a:rPr>
              <a:t>HyperOpt의 목적함수는 최솟값을 반환할 수 있도록 최적화해야 하기 때문에 성능 값이 클수록 좋은 성능 지표일 경우 -1을 곱해주어야 한다</a:t>
            </a:r>
            <a:endParaRPr sz="13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4"/>
          <p:cNvPicPr preferRelativeResize="0"/>
          <p:nvPr/>
        </p:nvPicPr>
        <p:blipFill rotWithShape="1">
          <a:blip r:embed="rId3">
            <a:alphaModFix/>
          </a:blip>
          <a:srcRect r="3605"/>
          <a:stretch/>
        </p:blipFill>
        <p:spPr>
          <a:xfrm>
            <a:off x="1408975" y="1305875"/>
            <a:ext cx="4989099" cy="362574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2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2" name="Google Shape;212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4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1517850" y="1083350"/>
            <a:ext cx="750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  <a:highlight>
                  <a:schemeClr val="lt1"/>
                </a:highlight>
              </a:rPr>
              <a:t>HyperOpt를 이용한 XGBoost 하이퍼 파라미터 최적화</a:t>
            </a:r>
            <a:r>
              <a:rPr lang="ko" b="1" dirty="0">
                <a:solidFill>
                  <a:schemeClr val="dk1"/>
                </a:solidFill>
              </a:rPr>
              <a:t> </a:t>
            </a:r>
            <a:r>
              <a:rPr lang="ko" sz="1200" b="1" dirty="0">
                <a:solidFill>
                  <a:schemeClr val="dk1"/>
                </a:solidFill>
              </a:rPr>
              <a:t>- 위스콘신 유방암 데이터 세트에 다시 적용</a:t>
            </a:r>
            <a:endParaRPr sz="1200" b="1" dirty="0">
              <a:solidFill>
                <a:schemeClr val="dk1"/>
              </a:solidFill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6053975" y="1305875"/>
            <a:ext cx="34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rgbClr val="19264B"/>
                </a:solidFill>
              </a:rPr>
              <a:t>③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4806425" y="3479925"/>
            <a:ext cx="416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19264B"/>
                </a:solidFill>
                <a:highlight>
                  <a:srgbClr val="FFFF00"/>
                </a:highlight>
              </a:rPr>
              <a:t>도출된 최적 하이퍼 파라미터들을 이용해 XGBClassifier를 재학습한 후 성능 평가한 결과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1425" y="4019325"/>
            <a:ext cx="4162301" cy="750125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8" name="Google Shape;218;p24"/>
          <p:cNvSpPr txBox="1"/>
          <p:nvPr/>
        </p:nvSpPr>
        <p:spPr>
          <a:xfrm>
            <a:off x="6358975" y="1483550"/>
            <a:ext cx="2784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19264B"/>
                </a:solidFill>
              </a:rPr>
              <a:t>정수형 파라미터가 실수형 값으로 도출되었음에 유의해야 한다</a:t>
            </a:r>
            <a:endParaRPr sz="13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3;p16"/>
          <p:cNvSpPr txBox="1"/>
          <p:nvPr/>
        </p:nvSpPr>
        <p:spPr>
          <a:xfrm>
            <a:off x="1438510" y="3477520"/>
            <a:ext cx="7222961" cy="64476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0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  <a:hlinkClick r:id="rId4"/>
              </a:rPr>
              <a:t>https://www.kaggle.com</a:t>
            </a:r>
            <a:r>
              <a:rPr lang="en-US" altLang="ko-KR" sz="10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  <a:hlinkClick r:id="rId4"/>
              </a:rPr>
              <a:t>/c/santander_sudtomer-satisfact</a:t>
            </a:r>
            <a:r>
              <a:rPr lang="en-US" altLang="ko-KR" sz="10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ion/data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와 </a:t>
            </a:r>
            <a:r>
              <a:rPr lang="en-US" altLang="ko-KR" sz="16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을 활용하여 예측</a:t>
            </a:r>
          </a:p>
        </p:txBody>
      </p:sp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834241" y="1047750"/>
            <a:ext cx="4236041" cy="2151640"/>
          </a:xfrm>
          <a:prstGeom prst="rect">
            <a:avLst/>
          </a:prstGeom>
        </p:spPr>
      </p:pic>
      <p:sp>
        <p:nvSpPr>
          <p:cNvPr id="8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6180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sp>
        <p:nvSpPr>
          <p:cNvPr id="87" name="Google Shape;83;p16"/>
          <p:cNvSpPr txBox="1"/>
          <p:nvPr/>
        </p:nvSpPr>
        <p:spPr>
          <a:xfrm>
            <a:off x="1764799" y="1055550"/>
            <a:ext cx="4979400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전처리</a:t>
            </a:r>
          </a:p>
        </p:txBody>
      </p:sp>
      <p:pic>
        <p:nvPicPr>
          <p:cNvPr id="88" name="그림 8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63699" y="1634106"/>
            <a:ext cx="5181600" cy="261366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6555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00112" y="1439175"/>
            <a:ext cx="5234939" cy="1851660"/>
          </a:xfrm>
          <a:prstGeom prst="rect">
            <a:avLst/>
          </a:prstGeom>
        </p:spPr>
      </p:pic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767022" y="3046250"/>
            <a:ext cx="4819897" cy="1885740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/>
          <p:cNvSpPr txBox="1"/>
          <p:nvPr/>
        </p:nvSpPr>
        <p:spPr>
          <a:xfrm>
            <a:off x="1764799" y="1055550"/>
            <a:ext cx="4979400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123451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876800" y="2876550"/>
            <a:ext cx="0" cy="0"/>
          </a:xfrm>
          <a:prstGeom prst="rect">
            <a:avLst/>
          </a:prstGeom>
        </p:spPr>
      </p:pic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029200" y="30289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181600" y="3181350"/>
            <a:ext cx="0" cy="0"/>
          </a:xfrm>
          <a:prstGeom prst="rect">
            <a:avLst/>
          </a:prstGeom>
        </p:spPr>
      </p:pic>
      <p:pic>
        <p:nvPicPr>
          <p:cNvPr id="92" name="그림 91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542695" y="1546003"/>
            <a:ext cx="5128259" cy="2819400"/>
          </a:xfrm>
          <a:prstGeom prst="rect">
            <a:avLst/>
          </a:prstGeom>
        </p:spPr>
      </p:pic>
      <p:sp>
        <p:nvSpPr>
          <p:cNvPr id="1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4" name="Google Shape;83;p16"/>
          <p:cNvSpPr txBox="1"/>
          <p:nvPr/>
        </p:nvSpPr>
        <p:spPr>
          <a:xfrm>
            <a:off x="1764799" y="1055550"/>
            <a:ext cx="4979400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339820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722297" y="1565910"/>
            <a:ext cx="5212079" cy="201168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764799" y="1055550"/>
            <a:ext cx="4979400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342677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스터디원 소개 및 만남 인증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6137600" y="1820125"/>
            <a:ext cx="25602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스터디원 1 : 김</a:t>
            </a:r>
            <a:r>
              <a:rPr lang="ko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지호</a:t>
            </a:r>
            <a:r>
              <a:rPr lang="ko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미컴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r>
              <a:rPr lang="ko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스터디원 2 : </a:t>
            </a:r>
            <a:r>
              <a:rPr lang="ko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김민하</a:t>
            </a:r>
            <a:r>
              <a:rPr lang="ko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응통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22</a:t>
            </a:r>
            <a:r>
              <a:rPr lang="ko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스터디원 3 : </a:t>
            </a:r>
            <a:r>
              <a:rPr lang="ko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김부영(융공 20)</a:t>
            </a:r>
            <a:endParaRPr sz="1400" b="0" i="0" u="none" strike="noStrike" cap="non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스터디원 3 : 성산해</a:t>
            </a:r>
            <a:r>
              <a:rPr lang="ko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 </a:t>
            </a:r>
            <a:r>
              <a:rPr lang="en-US" altLang="ko-KR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22</a:t>
            </a:r>
            <a:r>
              <a:rPr lang="ko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스터디원 3 : 박아현</a:t>
            </a:r>
            <a:r>
              <a:rPr lang="ko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 err="1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응통</a:t>
            </a:r>
            <a:r>
              <a:rPr lang="ko-KR" altLang="en-US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21</a:t>
            </a:r>
            <a:r>
              <a:rPr lang="ko" dirty="0" smtClean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5550" y="1174825"/>
            <a:ext cx="4287600" cy="3414601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67510" y="1558496"/>
            <a:ext cx="4723573" cy="3360067"/>
          </a:xfrm>
          <a:prstGeom prst="rect">
            <a:avLst/>
          </a:prstGeom>
        </p:spPr>
      </p:pic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397427" y="4294372"/>
            <a:ext cx="5036820" cy="571500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/>
          <p:cNvSpPr txBox="1"/>
          <p:nvPr/>
        </p:nvSpPr>
        <p:spPr>
          <a:xfrm>
            <a:off x="1764799" y="1055550"/>
            <a:ext cx="4979400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35987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sp>
        <p:nvSpPr>
          <p:cNvPr id="87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87771" y="1567150"/>
            <a:ext cx="5295900" cy="2407920"/>
          </a:xfrm>
          <a:prstGeom prst="rect">
            <a:avLst/>
          </a:prstGeom>
        </p:spPr>
      </p:pic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796134" y="3838974"/>
            <a:ext cx="5212079" cy="655319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3281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99201" y="1456306"/>
            <a:ext cx="5273040" cy="1699260"/>
          </a:xfrm>
          <a:prstGeom prst="rect">
            <a:avLst/>
          </a:prstGeom>
        </p:spPr>
      </p:pic>
      <p:pic>
        <p:nvPicPr>
          <p:cNvPr id="92" name="그림 9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697782" y="3066932"/>
            <a:ext cx="5364480" cy="1874519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331416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785177" y="1460175"/>
            <a:ext cx="4146734" cy="3242102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95627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03449" y="1566175"/>
            <a:ext cx="5257800" cy="2232660"/>
          </a:xfrm>
          <a:prstGeom prst="rect">
            <a:avLst/>
          </a:prstGeom>
        </p:spPr>
      </p:pic>
      <p:pic>
        <p:nvPicPr>
          <p:cNvPr id="92" name="그림 9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671556" y="3790862"/>
            <a:ext cx="5151120" cy="662940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96831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85615" y="1535341"/>
            <a:ext cx="5196839" cy="326898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3502021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985009" y="424271"/>
            <a:ext cx="4563812" cy="429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sp>
        <p:nvSpPr>
          <p:cNvPr id="87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773983" y="1654337"/>
            <a:ext cx="5212079" cy="249936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92693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44413" y="1487937"/>
            <a:ext cx="5234939" cy="132588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206075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065449" y="0"/>
            <a:ext cx="50131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0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목차</a:t>
            </a:r>
            <a:endParaRPr sz="2000" b="0" i="0" u="none" strike="noStrike" cap="none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408975" y="973225"/>
            <a:ext cx="7350000" cy="3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300" b="1" dirty="0">
                <a:solidFill>
                  <a:schemeClr val="dk1"/>
                </a:solidFill>
              </a:rPr>
              <a:t>4장. 분류 - 2</a:t>
            </a:r>
            <a:endParaRPr sz="23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 dirty="0">
                <a:solidFill>
                  <a:schemeClr val="dk1"/>
                </a:solidFill>
              </a:rPr>
              <a:t>  7. LightGBM 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 dirty="0">
                <a:solidFill>
                  <a:schemeClr val="dk1"/>
                </a:solidFill>
              </a:rPr>
              <a:t>  8. 베이지안 최적화 기반의 HyperOpt를 이용한 하이퍼 파라미터 튜닝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 dirty="0">
                <a:solidFill>
                  <a:schemeClr val="dk1"/>
                </a:solidFill>
              </a:rPr>
              <a:t>  9. 분류 실습 – 캐글 산탄데르 고객 만족 예측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 dirty="0">
                <a:solidFill>
                  <a:schemeClr val="dk1"/>
                </a:solidFill>
              </a:rPr>
              <a:t>  10. 분류 실습 – 캐글 신용카드 사기 검출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 dirty="0">
                <a:solidFill>
                  <a:schemeClr val="dk1"/>
                </a:solidFill>
              </a:rPr>
              <a:t>  11. 스태킹 앙상블</a:t>
            </a:r>
            <a:endParaRPr sz="21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589154" y="1530497"/>
            <a:ext cx="5227320" cy="723900"/>
          </a:xfrm>
          <a:prstGeom prst="rect">
            <a:avLst/>
          </a:prstGeom>
        </p:spPr>
      </p:pic>
      <p:pic>
        <p:nvPicPr>
          <p:cNvPr id="92" name="그림 9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646806" y="2245005"/>
            <a:ext cx="5318760" cy="2263139"/>
          </a:xfrm>
          <a:prstGeom prst="rect">
            <a:avLst/>
          </a:prstGeom>
        </p:spPr>
      </p:pic>
      <p:sp>
        <p:nvSpPr>
          <p:cNvPr id="11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3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154388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2571750"/>
            <a:ext cx="0" cy="0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24400" y="2724150"/>
            <a:ext cx="0" cy="0"/>
          </a:xfrm>
          <a:prstGeom prst="rect">
            <a:avLst/>
          </a:prstGeom>
        </p:spPr>
      </p:pic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920239" y="1587500"/>
            <a:ext cx="5303520" cy="3238500"/>
          </a:xfrm>
          <a:prstGeom prst="rect">
            <a:avLst/>
          </a:prstGeom>
        </p:spPr>
      </p:pic>
      <p:sp>
        <p:nvSpPr>
          <p:cNvPr id="10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83;p16"/>
          <p:cNvSpPr txBox="1"/>
          <p:nvPr/>
        </p:nvSpPr>
        <p:spPr>
          <a:xfrm>
            <a:off x="1561375" y="1035205"/>
            <a:ext cx="5511028" cy="47894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marR="0" lvl="0" indent="0" algn="l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모델 학습과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kumimoji="0" lang="ko-KR" altLang="en-US" sz="1800" b="1" i="0" u="none" strike="noStrike" kern="0" cap="none" spc="0" normalizeH="0" baseline="0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r>
              <a:rPr kumimoji="0" lang="ko-KR" altLang="en-US" sz="1800" b="1" i="0" u="none" strike="noStrike" kern="0" cap="none" spc="0" normalizeH="0" baseline="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튜닝</a:t>
            </a:r>
          </a:p>
        </p:txBody>
      </p:sp>
    </p:spTree>
    <p:extLst>
      <p:ext uri="{BB962C8B-B14F-4D97-AF65-F5344CB8AC3E}">
        <p14:creationId xmlns:p14="http://schemas.microsoft.com/office/powerpoint/2010/main" val="31042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ACA0150-73E1-CC33-9218-24B50FEC2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776"/>
          <a:stretch/>
        </p:blipFill>
        <p:spPr>
          <a:xfrm>
            <a:off x="1863189" y="1381047"/>
            <a:ext cx="4318155" cy="145849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B8E8392-B18D-B157-6997-A394686EF3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793" r="-1"/>
          <a:stretch/>
        </p:blipFill>
        <p:spPr>
          <a:xfrm>
            <a:off x="6181344" y="1381047"/>
            <a:ext cx="2304950" cy="1458499"/>
          </a:xfrm>
          <a:prstGeom prst="rect">
            <a:avLst/>
          </a:prstGeom>
        </p:spPr>
      </p:pic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83C18BC0-F8CA-357E-6B32-D741E63D0D8E}"/>
              </a:ext>
            </a:extLst>
          </p:cNvPr>
          <p:cNvSpPr txBox="1"/>
          <p:nvPr/>
        </p:nvSpPr>
        <p:spPr>
          <a:xfrm>
            <a:off x="1408975" y="3123102"/>
            <a:ext cx="7222961" cy="1211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https://www.kaggle.com/mlg-ulb/creditcardfraud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2013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년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European Card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사용 트랜잭션을 가공하여 생성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284,807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건의 데이터 중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492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건이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Fraud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Fraud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데이터가 전체의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0.172%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불균형한 데이터 분포</a:t>
            </a:r>
            <a:endParaRPr sz="16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9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산탄데르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고객 만족 예측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9797905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34D9C123-A701-52B1-81A0-ACFC4D5C0E10}"/>
              </a:ext>
            </a:extLst>
          </p:cNvPr>
          <p:cNvSpPr txBox="1"/>
          <p:nvPr/>
        </p:nvSpPr>
        <p:spPr>
          <a:xfrm>
            <a:off x="1484998" y="1533595"/>
            <a:ext cx="3520627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Feature Engineering</a:t>
            </a: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D79D1BBB-CE37-04B4-01DA-7E635953EEB7}"/>
              </a:ext>
            </a:extLst>
          </p:cNvPr>
          <p:cNvSpPr txBox="1"/>
          <p:nvPr/>
        </p:nvSpPr>
        <p:spPr>
          <a:xfrm>
            <a:off x="1561375" y="2347661"/>
            <a:ext cx="3998103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•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중요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Feature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의 데이터 분포도 변경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 -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정규 분포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 - Log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변환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•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이상치 제거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• SMOTE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오버 샘플링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D3B3254-4EA0-9544-2568-F2AE1648334C}"/>
              </a:ext>
            </a:extLst>
          </p:cNvPr>
          <p:cNvSpPr txBox="1"/>
          <p:nvPr/>
        </p:nvSpPr>
        <p:spPr>
          <a:xfrm>
            <a:off x="5573869" y="1584025"/>
            <a:ext cx="2498866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ML Algorithm</a:t>
            </a: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9A793022-5F9A-7B9F-8D0F-D48159F5FC33}"/>
              </a:ext>
            </a:extLst>
          </p:cNvPr>
          <p:cNvSpPr txBox="1"/>
          <p:nvPr/>
        </p:nvSpPr>
        <p:spPr>
          <a:xfrm>
            <a:off x="5681087" y="2347661"/>
            <a:ext cx="2570283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• Logistic Regression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• </a:t>
            </a:r>
            <a:r>
              <a:rPr lang="en-US" altLang="ko-KR" sz="16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/>
          <p:cNvSpPr txBox="1"/>
          <p:nvPr/>
        </p:nvSpPr>
        <p:spPr>
          <a:xfrm>
            <a:off x="1408974" y="306875"/>
            <a:ext cx="622553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7009542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59B968D-FD3A-3166-137B-FE508D6B6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392236"/>
            <a:ext cx="3809201" cy="1640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ACB0AC5-5070-9285-9D94-4592AC3A09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5354" y="3146765"/>
            <a:ext cx="4027471" cy="1451892"/>
          </a:xfrm>
          <a:prstGeom prst="rect">
            <a:avLst/>
          </a:prstGeom>
        </p:spPr>
      </p:pic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4F717532-AC79-C8DC-8126-F17DDC2D356A}"/>
              </a:ext>
            </a:extLst>
          </p:cNvPr>
          <p:cNvSpPr txBox="1"/>
          <p:nvPr/>
        </p:nvSpPr>
        <p:spPr>
          <a:xfrm>
            <a:off x="5478367" y="1345426"/>
            <a:ext cx="3556858" cy="149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LogisticRegression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정확도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0.9992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정밀도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0.8598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재현율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0.6216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F1 Score: 0.7216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ROC-AUC Score: 0.9744</a:t>
            </a:r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99765C90-9AA3-FCFB-A16A-BBDDC7ED7739}"/>
              </a:ext>
            </a:extLst>
          </p:cNvPr>
          <p:cNvSpPr txBox="1"/>
          <p:nvPr/>
        </p:nvSpPr>
        <p:spPr>
          <a:xfrm>
            <a:off x="2576945" y="3153532"/>
            <a:ext cx="1950934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정확도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0.9995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정밀도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0.9573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재현율</a:t>
            </a: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0.7568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F1 Score: 0.8453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ROC-AUC Score: 0.9790</a:t>
            </a: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8832F4E9-2434-670F-D575-7EC2E2B1A7BF}"/>
              </a:ext>
            </a:extLst>
          </p:cNvPr>
          <p:cNvSpPr txBox="1"/>
          <p:nvPr/>
        </p:nvSpPr>
        <p:spPr>
          <a:xfrm>
            <a:off x="872586" y="924434"/>
            <a:ext cx="3905102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전처리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이전 모델 성능 측정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C502D9D-911A-AFC3-1094-8A1262684348}"/>
              </a:ext>
            </a:extLst>
          </p:cNvPr>
          <p:cNvSpPr/>
          <p:nvPr/>
        </p:nvSpPr>
        <p:spPr>
          <a:xfrm>
            <a:off x="1353963" y="3059944"/>
            <a:ext cx="7528862" cy="45719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Google Shape;83;p16"/>
          <p:cNvSpPr txBox="1"/>
          <p:nvPr/>
        </p:nvSpPr>
        <p:spPr>
          <a:xfrm>
            <a:off x="1408974" y="306875"/>
            <a:ext cx="622553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377154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738D9C4-8E04-04F3-DE63-E22CAF9E1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860" y="997854"/>
            <a:ext cx="6125011" cy="3585409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B437FC18-6DFD-1A94-E5D5-B1BC6F955B2C}"/>
              </a:ext>
            </a:extLst>
          </p:cNvPr>
          <p:cNvSpPr txBox="1"/>
          <p:nvPr/>
        </p:nvSpPr>
        <p:spPr>
          <a:xfrm>
            <a:off x="2032860" y="4392555"/>
            <a:ext cx="6038702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Amount(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사용금액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이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1000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불 이하인 데이터가 대부분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→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정규분포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,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Log 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변환 이후 성능 측정</a:t>
            </a:r>
            <a:endParaRPr lang="en-US" altLang="ko-KR" sz="16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/>
          <p:cNvSpPr txBox="1"/>
          <p:nvPr/>
        </p:nvSpPr>
        <p:spPr>
          <a:xfrm>
            <a:off x="1408974" y="306875"/>
            <a:ext cx="622553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분포도 변경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40729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B437FC18-6DFD-1A94-E5D5-B1BC6F955B2C}"/>
              </a:ext>
            </a:extLst>
          </p:cNvPr>
          <p:cNvSpPr txBox="1"/>
          <p:nvPr/>
        </p:nvSpPr>
        <p:spPr>
          <a:xfrm>
            <a:off x="6284926" y="1724331"/>
            <a:ext cx="244225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StandardScaler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를 이용해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Amount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피처를 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정규 분포 형태로 변환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7240530-2BCC-0C39-30B3-4419E8CFF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1" y="1232628"/>
            <a:ext cx="4808568" cy="202319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0733A6DE-86DC-6918-2A94-383B96395688}"/>
              </a:ext>
            </a:extLst>
          </p:cNvPr>
          <p:cNvGrpSpPr/>
          <p:nvPr/>
        </p:nvGrpSpPr>
        <p:grpSpPr>
          <a:xfrm>
            <a:off x="2183169" y="981800"/>
            <a:ext cx="6253522" cy="3900878"/>
            <a:chOff x="354038" y="981800"/>
            <a:chExt cx="6253522" cy="390087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9663ABD-C43C-621A-416B-7B0990FBF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4038" y="981800"/>
              <a:ext cx="6253522" cy="307914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Google Shape;83;p16">
              <a:extLst>
                <a:ext uri="{FF2B5EF4-FFF2-40B4-BE49-F238E27FC236}">
                  <a16:creationId xmlns:a16="http://schemas.microsoft.com/office/drawing/2014/main" id="{5E544F42-13E7-7218-BDD9-4432E9958E05}"/>
                </a:ext>
              </a:extLst>
            </p:cNvPr>
            <p:cNvSpPr txBox="1"/>
            <p:nvPr/>
          </p:nvSpPr>
          <p:spPr>
            <a:xfrm>
              <a:off x="1293320" y="4060945"/>
              <a:ext cx="4374957" cy="82173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정규 분포 형태로 </a:t>
              </a:r>
              <a:r>
                <a:rPr lang="en-US" altLang="ko-KR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Amount </a:t>
              </a:r>
              <a:r>
                <a:rPr lang="ko-KR" altLang="en-US" sz="1200" b="1" dirty="0" err="1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피처값을</a:t>
              </a:r>
              <a:r>
                <a:rPr lang="ko-KR" altLang="en-US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 변환한 경우</a:t>
              </a:r>
              <a:endPara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 err="1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로지스틱회귀</a:t>
              </a:r>
              <a:r>
                <a:rPr lang="en-US" altLang="ko-KR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: </a:t>
              </a:r>
              <a:r>
                <a:rPr lang="ko-KR" altLang="en-US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정밀도</a:t>
              </a:r>
              <a:r>
                <a:rPr lang="en-US" altLang="ko-KR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, </a:t>
              </a:r>
              <a:r>
                <a:rPr lang="ko-KR" altLang="en-US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재현율이 조금 저하</a:t>
              </a:r>
              <a:endPara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b="1" dirty="0" err="1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LightGBM</a:t>
              </a:r>
              <a:r>
                <a:rPr lang="en-US" altLang="ko-KR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: </a:t>
              </a:r>
              <a:r>
                <a:rPr lang="ko-KR" altLang="en-US" sz="12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큰 성능상 변경 없음</a:t>
              </a:r>
              <a:endPara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endParaRPr>
            </a:p>
          </p:txBody>
        </p:sp>
      </p:grpSp>
      <p:sp>
        <p:nvSpPr>
          <p:cNvPr id="13" name="Google Shape;83;p16"/>
          <p:cNvSpPr txBox="1"/>
          <p:nvPr/>
        </p:nvSpPr>
        <p:spPr>
          <a:xfrm>
            <a:off x="1561374" y="459275"/>
            <a:ext cx="649504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분포도 변경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75127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B437FC18-6DFD-1A94-E5D5-B1BC6F955B2C}"/>
              </a:ext>
            </a:extLst>
          </p:cNvPr>
          <p:cNvSpPr txBox="1"/>
          <p:nvPr/>
        </p:nvSpPr>
        <p:spPr>
          <a:xfrm>
            <a:off x="6071370" y="1284517"/>
            <a:ext cx="2698557" cy="1352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로그 변환</a:t>
            </a:r>
            <a:r>
              <a:rPr lang="en-US" altLang="ko-KR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 분포도가 심하게 왜곡되어 있을 경우 적용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원래 값을 </a:t>
            </a:r>
            <a:r>
              <a:rPr lang="en-US" altLang="ko-KR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log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값으로 변환하여 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상대적으로 작은 값으로 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변환해 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왜곡을 상당 수준 개선 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numpy.log1p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를 이용해 로그 변환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5B2E8E-C595-BEA4-3B83-FBC0D4572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5469" y="1055550"/>
            <a:ext cx="4582775" cy="17044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4AA776-291F-97CD-741E-CCFBC8612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0385" y="2851321"/>
            <a:ext cx="3187036" cy="19853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4143378-0FEC-B948-2897-957C9B043A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9265" y="2851321"/>
            <a:ext cx="3502225" cy="1929815"/>
          </a:xfrm>
          <a:prstGeom prst="rect">
            <a:avLst/>
          </a:prstGeom>
        </p:spPr>
      </p:pic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F74AD5BA-1834-33C1-4EB1-E7BCCDC08D72}"/>
              </a:ext>
            </a:extLst>
          </p:cNvPr>
          <p:cNvSpPr txBox="1"/>
          <p:nvPr/>
        </p:nvSpPr>
        <p:spPr>
          <a:xfrm>
            <a:off x="2501176" y="4729494"/>
            <a:ext cx="1398884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원본 데이터 분포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8930233A-5BEE-EFCA-7D45-50F0637E3DDD}"/>
              </a:ext>
            </a:extLst>
          </p:cNvPr>
          <p:cNvSpPr txBox="1"/>
          <p:nvPr/>
        </p:nvSpPr>
        <p:spPr>
          <a:xfrm>
            <a:off x="6206732" y="4721589"/>
            <a:ext cx="2161411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로그 변환 이후 데이터 분포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DFE15170-DCCE-7E47-416C-271D0E177FB5}"/>
              </a:ext>
            </a:extLst>
          </p:cNvPr>
          <p:cNvSpPr/>
          <p:nvPr/>
        </p:nvSpPr>
        <p:spPr>
          <a:xfrm>
            <a:off x="4689763" y="3573809"/>
            <a:ext cx="619501" cy="270164"/>
          </a:xfrm>
          <a:prstGeom prst="rightArrow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83;p16"/>
          <p:cNvSpPr txBox="1"/>
          <p:nvPr/>
        </p:nvSpPr>
        <p:spPr>
          <a:xfrm>
            <a:off x="1561374" y="459275"/>
            <a:ext cx="649504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분포도 변경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746930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B437FC18-6DFD-1A94-E5D5-B1BC6F955B2C}"/>
              </a:ext>
            </a:extLst>
          </p:cNvPr>
          <p:cNvSpPr txBox="1"/>
          <p:nvPr/>
        </p:nvSpPr>
        <p:spPr>
          <a:xfrm>
            <a:off x="4888363" y="3777249"/>
            <a:ext cx="3966591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로지스틱회귀의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경우 정밀도는 향상되었으나 재현율은 저하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의 경우 재현율이 향상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레이블이 극도로 </a:t>
            </a:r>
            <a:r>
              <a:rPr lang="ko-KR" altLang="en-US" sz="11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불균일한</a:t>
            </a: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데이터셋에서 데이터 변환 시 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로지스틱 회귀는 불안정한 성능을 보임</a:t>
            </a:r>
            <a:endParaRPr lang="en-US" altLang="ko-KR" sz="11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A83415-931E-43D4-2ABC-3B50C3D69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192" y="1110446"/>
            <a:ext cx="4198932" cy="2362574"/>
          </a:xfrm>
          <a:prstGeom prst="rect">
            <a:avLst/>
          </a:prstGeom>
        </p:spPr>
      </p:pic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F5FF4803-578F-C05A-0067-F835B1D89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089901"/>
              </p:ext>
            </p:extLst>
          </p:nvPr>
        </p:nvGraphicFramePr>
        <p:xfrm>
          <a:off x="1397152" y="1055550"/>
          <a:ext cx="3275135" cy="36157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44554">
                  <a:extLst>
                    <a:ext uri="{9D8B030D-6E8A-4147-A177-3AD203B41FA5}">
                      <a16:colId xmlns:a16="http://schemas.microsoft.com/office/drawing/2014/main" val="2896889188"/>
                    </a:ext>
                  </a:extLst>
                </a:gridCol>
                <a:gridCol w="658091">
                  <a:extLst>
                    <a:ext uri="{9D8B030D-6E8A-4147-A177-3AD203B41FA5}">
                      <a16:colId xmlns:a16="http://schemas.microsoft.com/office/drawing/2014/main" val="1887662572"/>
                    </a:ext>
                  </a:extLst>
                </a:gridCol>
                <a:gridCol w="793898">
                  <a:extLst>
                    <a:ext uri="{9D8B030D-6E8A-4147-A177-3AD203B41FA5}">
                      <a16:colId xmlns:a16="http://schemas.microsoft.com/office/drawing/2014/main" val="2799462095"/>
                    </a:ext>
                  </a:extLst>
                </a:gridCol>
                <a:gridCol w="778592">
                  <a:extLst>
                    <a:ext uri="{9D8B030D-6E8A-4147-A177-3AD203B41FA5}">
                      <a16:colId xmlns:a16="http://schemas.microsoft.com/office/drawing/2014/main" val="4052844946"/>
                    </a:ext>
                  </a:extLst>
                </a:gridCol>
              </a:tblGrid>
              <a:tr h="36119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변경 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변경 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845560"/>
                  </a:ext>
                </a:extLst>
              </a:tr>
              <a:tr h="334016"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로지스틱 회귀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0.9992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0.9992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228647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정밀도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0.8679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0.8725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994061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재현율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0.6216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0.6014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767094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F1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0.7244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0.7120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76905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AUC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0.9702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0.9734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613550"/>
                  </a:ext>
                </a:extLst>
              </a:tr>
              <a:tr h="334016"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0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LightGBM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0.9995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0.9995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842834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정밀도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0.9573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0.9576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621439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재현율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0.7568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0.7635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994850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F1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0.8453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0.8496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372805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AUC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0.9790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0.9796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239166"/>
                  </a:ext>
                </a:extLst>
              </a:tr>
            </a:tbl>
          </a:graphicData>
        </a:graphic>
      </p:graphicFrame>
      <p:sp>
        <p:nvSpPr>
          <p:cNvPr id="11" name="Google Shape;83;p16"/>
          <p:cNvSpPr txBox="1"/>
          <p:nvPr/>
        </p:nvSpPr>
        <p:spPr>
          <a:xfrm>
            <a:off x="1561374" y="459275"/>
            <a:ext cx="649504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분포도 변경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0393133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94791879-A4B7-F178-DD19-745CBD822BD4}"/>
              </a:ext>
            </a:extLst>
          </p:cNvPr>
          <p:cNvGrpSpPr/>
          <p:nvPr/>
        </p:nvGrpSpPr>
        <p:grpSpPr>
          <a:xfrm>
            <a:off x="1353963" y="780560"/>
            <a:ext cx="7646855" cy="3327313"/>
            <a:chOff x="1408974" y="1076609"/>
            <a:chExt cx="7646855" cy="358238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7B62B0F-31E7-22EF-19D2-585C576D9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8974" y="1235330"/>
              <a:ext cx="7646855" cy="3423659"/>
            </a:xfrm>
            <a:prstGeom prst="rect">
              <a:avLst/>
            </a:prstGeom>
          </p:spPr>
        </p:pic>
        <p:sp>
          <p:nvSpPr>
            <p:cNvPr id="15" name="Google Shape;83;p16">
              <a:extLst>
                <a:ext uri="{FF2B5EF4-FFF2-40B4-BE49-F238E27FC236}">
                  <a16:creationId xmlns:a16="http://schemas.microsoft.com/office/drawing/2014/main" id="{D96AE6B0-BB2F-FEBC-870A-20AE87FFEF93}"/>
                </a:ext>
              </a:extLst>
            </p:cNvPr>
            <p:cNvSpPr txBox="1"/>
            <p:nvPr/>
          </p:nvSpPr>
          <p:spPr>
            <a:xfrm>
              <a:off x="5971169" y="1076609"/>
              <a:ext cx="1763857" cy="503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6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IQR</a:t>
              </a:r>
              <a:r>
                <a:rPr lang="ko-KR" altLang="en-US" sz="16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과 박스 플롯</a:t>
              </a:r>
              <a:endParaRPr lang="en-US" altLang="ko-KR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endParaRPr>
            </a:p>
          </p:txBody>
        </p:sp>
        <p:sp>
          <p:nvSpPr>
            <p:cNvPr id="16" name="Google Shape;83;p16">
              <a:extLst>
                <a:ext uri="{FF2B5EF4-FFF2-40B4-BE49-F238E27FC236}">
                  <a16:creationId xmlns:a16="http://schemas.microsoft.com/office/drawing/2014/main" id="{E6DF25AF-3561-AF29-AF14-863114DAC58A}"/>
                </a:ext>
              </a:extLst>
            </p:cNvPr>
            <p:cNvSpPr txBox="1"/>
            <p:nvPr/>
          </p:nvSpPr>
          <p:spPr>
            <a:xfrm>
              <a:off x="1981060" y="1906922"/>
              <a:ext cx="1763857" cy="503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600" b="1" dirty="0">
                  <a:solidFill>
                    <a:srgbClr val="19264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NanumGothic ExtraBold"/>
                  <a:sym typeface="NanumGothic ExtraBold"/>
                </a:rPr>
                <a:t>IQR</a:t>
              </a:r>
            </a:p>
          </p:txBody>
        </p:sp>
      </p:grp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B437FC18-6DFD-1A94-E5D5-B1BC6F955B2C}"/>
              </a:ext>
            </a:extLst>
          </p:cNvPr>
          <p:cNvSpPr txBox="1"/>
          <p:nvPr/>
        </p:nvSpPr>
        <p:spPr>
          <a:xfrm>
            <a:off x="1926049" y="4236255"/>
            <a:ext cx="590779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이상치 데이터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전체 데이터의 패턴에서 벗어난 이상 값을 가진 데이터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IQR(Inter Quantile Range)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방식 적용해 이상치 탐색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875F96B-4064-D2F3-164F-459CD3F673A6}"/>
              </a:ext>
            </a:extLst>
          </p:cNvPr>
          <p:cNvSpPr/>
          <p:nvPr/>
        </p:nvSpPr>
        <p:spPr>
          <a:xfrm>
            <a:off x="5237018" y="1309255"/>
            <a:ext cx="457200" cy="24249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A63E18-EE82-563C-B4F0-089BAE66BF79}"/>
              </a:ext>
            </a:extLst>
          </p:cNvPr>
          <p:cNvSpPr/>
          <p:nvPr/>
        </p:nvSpPr>
        <p:spPr>
          <a:xfrm>
            <a:off x="5230091" y="3705755"/>
            <a:ext cx="457200" cy="24249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이상치 제거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(IQR)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024091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7.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LightGBM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83C18BC0-F8CA-357E-6B32-D741E63D0D8E}"/>
              </a:ext>
            </a:extLst>
          </p:cNvPr>
          <p:cNvSpPr txBox="1"/>
          <p:nvPr/>
        </p:nvSpPr>
        <p:spPr>
          <a:xfrm>
            <a:off x="1408975" y="1617288"/>
            <a:ext cx="7430224" cy="981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marL="257175" indent="-257175">
              <a:lnSpc>
                <a:spcPct val="115000"/>
              </a:lnSpc>
              <a:buAutoNum type="arabicPeriod"/>
            </a:pP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더 빠른 학습과 예측 수행 시간</a:t>
            </a:r>
            <a:endParaRPr lang="en-US" altLang="ko-KR" sz="15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2. 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더 작은 메모리 사용량</a:t>
            </a:r>
            <a:endParaRPr lang="en-US" altLang="ko-KR" sz="15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3. </a:t>
            </a:r>
            <a:r>
              <a:rPr lang="ko-KR" altLang="en-US" sz="15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카테고리형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피처의 자동 변환과 최적 분할</a:t>
            </a:r>
            <a:endParaRPr sz="15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36BDC3-0A77-7A86-2FF6-7D7D671D5339}"/>
              </a:ext>
            </a:extLst>
          </p:cNvPr>
          <p:cNvSpPr txBox="1"/>
          <p:nvPr/>
        </p:nvSpPr>
        <p:spPr>
          <a:xfrm>
            <a:off x="1393201" y="1170407"/>
            <a:ext cx="307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의 </a:t>
            </a:r>
            <a:r>
              <a:rPr lang="en-US" altLang="ko-KR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Xgboost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대비 장점</a:t>
            </a:r>
            <a:endParaRPr lang="ko-KR" altLang="en-US" sz="1600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3277" y="3150089"/>
            <a:ext cx="6315075" cy="155733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EF88D6-27BD-1A58-201A-0756C9B09153}"/>
              </a:ext>
            </a:extLst>
          </p:cNvPr>
          <p:cNvSpPr/>
          <p:nvPr/>
        </p:nvSpPr>
        <p:spPr>
          <a:xfrm>
            <a:off x="4697231" y="3049621"/>
            <a:ext cx="3670989" cy="175723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536005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6E18045-DF6E-5CCE-7698-59C50AEDE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886" y="845454"/>
            <a:ext cx="6566795" cy="3198555"/>
          </a:xfrm>
          <a:prstGeom prst="rect">
            <a:avLst/>
          </a:prstGeom>
        </p:spPr>
      </p:pic>
      <p:sp>
        <p:nvSpPr>
          <p:cNvPr id="22" name="Google Shape;83;p16">
            <a:extLst>
              <a:ext uri="{FF2B5EF4-FFF2-40B4-BE49-F238E27FC236}">
                <a16:creationId xmlns:a16="http://schemas.microsoft.com/office/drawing/2014/main" id="{555E1806-9953-0EE6-A0D3-B9E0A433273B}"/>
              </a:ext>
            </a:extLst>
          </p:cNvPr>
          <p:cNvSpPr txBox="1"/>
          <p:nvPr/>
        </p:nvSpPr>
        <p:spPr>
          <a:xfrm>
            <a:off x="2023585" y="4044009"/>
            <a:ext cx="6391096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이상치 데이터를 찾는 </a:t>
            </a:r>
            <a:r>
              <a:rPr lang="en-US" altLang="ko-KR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get_outlier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()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를 통해 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V14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피처의 이상치 데이터 인덱스 값 추출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V14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피처는 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값과 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상관관계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가 가장 높은 피처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이상치 제거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(IQR)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5171741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3;p16">
            <a:extLst>
              <a:ext uri="{FF2B5EF4-FFF2-40B4-BE49-F238E27FC236}">
                <a16:creationId xmlns:a16="http://schemas.microsoft.com/office/drawing/2014/main" id="{555E1806-9953-0EE6-A0D3-B9E0A433273B}"/>
              </a:ext>
            </a:extLst>
          </p:cNvPr>
          <p:cNvSpPr txBox="1"/>
          <p:nvPr/>
        </p:nvSpPr>
        <p:spPr>
          <a:xfrm>
            <a:off x="1558369" y="4524610"/>
            <a:ext cx="6902873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get_outlier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()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함수로 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와</a:t>
            </a:r>
            <a:r>
              <a:rPr lang="en-US" altLang="ko-KR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V14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피처의 이상치 데이터 삭제 후 성능 측정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33E8C9-2572-F206-6E86-83FD2F8EB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313" y="826066"/>
            <a:ext cx="5752986" cy="3637278"/>
          </a:xfrm>
          <a:prstGeom prst="rect">
            <a:avLst/>
          </a:prstGeom>
        </p:spPr>
      </p:pic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이상치 제거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(IQR)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9037066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3;p16">
            <a:extLst>
              <a:ext uri="{FF2B5EF4-FFF2-40B4-BE49-F238E27FC236}">
                <a16:creationId xmlns:a16="http://schemas.microsoft.com/office/drawing/2014/main" id="{555E1806-9953-0EE6-A0D3-B9E0A433273B}"/>
              </a:ext>
            </a:extLst>
          </p:cNvPr>
          <p:cNvSpPr txBox="1"/>
          <p:nvPr/>
        </p:nvSpPr>
        <p:spPr>
          <a:xfrm>
            <a:off x="1606860" y="4456839"/>
            <a:ext cx="6902873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전체적으로 모델의 예측 성능이 크게 향상</a:t>
            </a:r>
            <a:endParaRPr lang="en-US" altLang="ko-KR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BA23348-B6DC-B679-6990-EE77E9C87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516532"/>
              </p:ext>
            </p:extLst>
          </p:nvPr>
        </p:nvGraphicFramePr>
        <p:xfrm>
          <a:off x="1981201" y="841132"/>
          <a:ext cx="5753825" cy="36157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48365">
                  <a:extLst>
                    <a:ext uri="{9D8B030D-6E8A-4147-A177-3AD203B41FA5}">
                      <a16:colId xmlns:a16="http://schemas.microsoft.com/office/drawing/2014/main" val="2896889188"/>
                    </a:ext>
                  </a:extLst>
                </a:gridCol>
                <a:gridCol w="1152233">
                  <a:extLst>
                    <a:ext uri="{9D8B030D-6E8A-4147-A177-3AD203B41FA5}">
                      <a16:colId xmlns:a16="http://schemas.microsoft.com/office/drawing/2014/main" val="1887662572"/>
                    </a:ext>
                  </a:extLst>
                </a:gridCol>
                <a:gridCol w="1390013">
                  <a:extLst>
                    <a:ext uri="{9D8B030D-6E8A-4147-A177-3AD203B41FA5}">
                      <a16:colId xmlns:a16="http://schemas.microsoft.com/office/drawing/2014/main" val="2799462095"/>
                    </a:ext>
                  </a:extLst>
                </a:gridCol>
                <a:gridCol w="1363214">
                  <a:extLst>
                    <a:ext uri="{9D8B030D-6E8A-4147-A177-3AD203B41FA5}">
                      <a16:colId xmlns:a16="http://schemas.microsoft.com/office/drawing/2014/main" val="4052844946"/>
                    </a:ext>
                  </a:extLst>
                </a:gridCol>
              </a:tblGrid>
              <a:tr h="36119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제거 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제거 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845560"/>
                  </a:ext>
                </a:extLst>
              </a:tr>
              <a:tr h="334016"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로지스틱 회귀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0.9992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228647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정밀도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0.8679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0.8750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994061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재현율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0D5BDC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0.6216</a:t>
                      </a:r>
                      <a:endParaRPr lang="ko-KR" altLang="en-US" sz="1000" dirty="0">
                        <a:solidFill>
                          <a:srgbClr val="0D5BDC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0D5BDC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0.6712</a:t>
                      </a:r>
                      <a:endParaRPr lang="ko-KR" altLang="en-US" sz="1000" dirty="0">
                        <a:solidFill>
                          <a:srgbClr val="0D5BDC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767094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F1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0.7244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0.7597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76905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AUC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0.9702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0.9743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613550"/>
                  </a:ext>
                </a:extLst>
              </a:tr>
              <a:tr h="334016"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LightGBM</a:t>
                      </a:r>
                      <a:endParaRPr lang="ko-KR" altLang="en-US" sz="16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0.9995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0.9996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842834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정밀도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0.9573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0.9603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621439"/>
                  </a:ext>
                </a:extLst>
              </a:tr>
              <a:tr h="31260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재현율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0.7568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0.8288</a:t>
                      </a:r>
                      <a:endParaRPr lang="ko-KR" altLang="en-US" sz="10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994850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F1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0.8453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0.8897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372805"/>
                  </a:ext>
                </a:extLst>
              </a:tr>
              <a:tr h="3340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AUC</a:t>
                      </a:r>
                      <a:endParaRPr lang="ko-KR" altLang="en-US" sz="10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0.9790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0.9780</a:t>
                      </a:r>
                      <a:endParaRPr lang="ko-KR" altLang="en-US" sz="10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239166"/>
                  </a:ext>
                </a:extLst>
              </a:tr>
            </a:tbl>
          </a:graphicData>
        </a:graphic>
      </p:graphicFrame>
      <p:sp>
        <p:nvSpPr>
          <p:cNvPr id="9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이상치 제거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(IQR)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772495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87D0BD-189F-2BFA-03A1-93DDA0096AC1}"/>
              </a:ext>
            </a:extLst>
          </p:cNvPr>
          <p:cNvSpPr/>
          <p:nvPr/>
        </p:nvSpPr>
        <p:spPr>
          <a:xfrm>
            <a:off x="1402048" y="4194133"/>
            <a:ext cx="640831" cy="526387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5ABFD7A-18DA-74F4-D784-9A046DB8A9C5}"/>
              </a:ext>
            </a:extLst>
          </p:cNvPr>
          <p:cNvSpPr/>
          <p:nvPr/>
        </p:nvSpPr>
        <p:spPr>
          <a:xfrm>
            <a:off x="2177042" y="4181941"/>
            <a:ext cx="640831" cy="5385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87D69C-49C3-442B-316A-2F41D37462D6}"/>
              </a:ext>
            </a:extLst>
          </p:cNvPr>
          <p:cNvSpPr/>
          <p:nvPr/>
        </p:nvSpPr>
        <p:spPr>
          <a:xfrm>
            <a:off x="2177042" y="3392791"/>
            <a:ext cx="640831" cy="5385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BFE5EAB-9048-0CC8-FE6B-21F8E03921EA}"/>
              </a:ext>
            </a:extLst>
          </p:cNvPr>
          <p:cNvSpPr/>
          <p:nvPr/>
        </p:nvSpPr>
        <p:spPr>
          <a:xfrm>
            <a:off x="2177042" y="3987931"/>
            <a:ext cx="64083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9FA7FF4-C388-A49E-F30E-73247FA60460}"/>
              </a:ext>
            </a:extLst>
          </p:cNvPr>
          <p:cNvSpPr/>
          <p:nvPr/>
        </p:nvSpPr>
        <p:spPr>
          <a:xfrm>
            <a:off x="2177042" y="3223165"/>
            <a:ext cx="64083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586FFB-507E-1800-5282-15FD020BA399}"/>
              </a:ext>
            </a:extLst>
          </p:cNvPr>
          <p:cNvSpPr/>
          <p:nvPr/>
        </p:nvSpPr>
        <p:spPr>
          <a:xfrm>
            <a:off x="2177042" y="2640217"/>
            <a:ext cx="640831" cy="5385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187B934-5916-FF88-B6A7-B197A2326791}"/>
              </a:ext>
            </a:extLst>
          </p:cNvPr>
          <p:cNvSpPr/>
          <p:nvPr/>
        </p:nvSpPr>
        <p:spPr>
          <a:xfrm>
            <a:off x="2177042" y="1887643"/>
            <a:ext cx="640831" cy="5385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4595B2-1E6A-E1E8-3224-35CACD351E7F}"/>
              </a:ext>
            </a:extLst>
          </p:cNvPr>
          <p:cNvSpPr/>
          <p:nvPr/>
        </p:nvSpPr>
        <p:spPr>
          <a:xfrm>
            <a:off x="2177042" y="2470591"/>
            <a:ext cx="64083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73DF45E-7EC1-91F3-CE56-C341A72257F1}"/>
              </a:ext>
            </a:extLst>
          </p:cNvPr>
          <p:cNvSpPr/>
          <p:nvPr/>
        </p:nvSpPr>
        <p:spPr>
          <a:xfrm>
            <a:off x="3221156" y="4600528"/>
            <a:ext cx="61197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44131B-EBB3-A6B4-C48B-328686B2CFD5}"/>
              </a:ext>
            </a:extLst>
          </p:cNvPr>
          <p:cNvSpPr/>
          <p:nvPr/>
        </p:nvSpPr>
        <p:spPr>
          <a:xfrm>
            <a:off x="3219770" y="4393866"/>
            <a:ext cx="61197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CCF105C-5DFB-3282-E204-F2D3B087EA5E}"/>
              </a:ext>
            </a:extLst>
          </p:cNvPr>
          <p:cNvSpPr/>
          <p:nvPr/>
        </p:nvSpPr>
        <p:spPr>
          <a:xfrm>
            <a:off x="3219770" y="4187206"/>
            <a:ext cx="611971" cy="1252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9197F00-36F0-6785-5FAF-5927B7980D5C}"/>
              </a:ext>
            </a:extLst>
          </p:cNvPr>
          <p:cNvSpPr/>
          <p:nvPr/>
        </p:nvSpPr>
        <p:spPr>
          <a:xfrm>
            <a:off x="3953102" y="4192268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A1BFAE8-3504-5427-B6F1-477099C325D3}"/>
              </a:ext>
            </a:extLst>
          </p:cNvPr>
          <p:cNvCxnSpPr>
            <a:stCxn id="16" idx="3"/>
            <a:endCxn id="21" idx="1"/>
          </p:cNvCxnSpPr>
          <p:nvPr/>
        </p:nvCxnSpPr>
        <p:spPr>
          <a:xfrm>
            <a:off x="2817873" y="2533220"/>
            <a:ext cx="401897" cy="17166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7C2E5FA7-E796-5905-AFFE-F34E68B9C00E}"/>
              </a:ext>
            </a:extLst>
          </p:cNvPr>
          <p:cNvCxnSpPr>
            <a:stCxn id="10" idx="3"/>
            <a:endCxn id="20" idx="1"/>
          </p:cNvCxnSpPr>
          <p:nvPr/>
        </p:nvCxnSpPr>
        <p:spPr>
          <a:xfrm>
            <a:off x="2817873" y="3285794"/>
            <a:ext cx="401897" cy="11707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05574C9-483A-2652-6CF8-33A6E0B623FA}"/>
              </a:ext>
            </a:extLst>
          </p:cNvPr>
          <p:cNvCxnSpPr>
            <a:stCxn id="8" idx="3"/>
            <a:endCxn id="19" idx="1"/>
          </p:cNvCxnSpPr>
          <p:nvPr/>
        </p:nvCxnSpPr>
        <p:spPr>
          <a:xfrm>
            <a:off x="2817873" y="4050560"/>
            <a:ext cx="403283" cy="612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1CD8BDE-6383-3BBB-AFE2-2F45AACD46AB}"/>
              </a:ext>
            </a:extLst>
          </p:cNvPr>
          <p:cNvSpPr/>
          <p:nvPr/>
        </p:nvSpPr>
        <p:spPr>
          <a:xfrm>
            <a:off x="5449234" y="1887642"/>
            <a:ext cx="640831" cy="284571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4620B76-1FF7-16C6-BF55-26C0737C1B84}"/>
              </a:ext>
            </a:extLst>
          </p:cNvPr>
          <p:cNvSpPr/>
          <p:nvPr/>
        </p:nvSpPr>
        <p:spPr>
          <a:xfrm>
            <a:off x="6227300" y="4192268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B568E85-690C-8171-B554-59D41968D137}"/>
              </a:ext>
            </a:extLst>
          </p:cNvPr>
          <p:cNvSpPr/>
          <p:nvPr/>
        </p:nvSpPr>
        <p:spPr>
          <a:xfrm>
            <a:off x="7450696" y="4194902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4813474-254D-C357-414F-8259BD4BEDCE}"/>
              </a:ext>
            </a:extLst>
          </p:cNvPr>
          <p:cNvSpPr/>
          <p:nvPr/>
        </p:nvSpPr>
        <p:spPr>
          <a:xfrm>
            <a:off x="7448992" y="3620719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644D54B-ACB5-BEEC-CA39-D8AA978F75DB}"/>
              </a:ext>
            </a:extLst>
          </p:cNvPr>
          <p:cNvSpPr/>
          <p:nvPr/>
        </p:nvSpPr>
        <p:spPr>
          <a:xfrm>
            <a:off x="7450696" y="3041208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88E2F19-210A-1AFA-268F-E160A1247396}"/>
              </a:ext>
            </a:extLst>
          </p:cNvPr>
          <p:cNvSpPr/>
          <p:nvPr/>
        </p:nvSpPr>
        <p:spPr>
          <a:xfrm>
            <a:off x="7448992" y="2460098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5A8A79-A555-EB64-BA6C-6132C3487911}"/>
              </a:ext>
            </a:extLst>
          </p:cNvPr>
          <p:cNvSpPr/>
          <p:nvPr/>
        </p:nvSpPr>
        <p:spPr>
          <a:xfrm>
            <a:off x="7448992" y="1877326"/>
            <a:ext cx="611971" cy="538579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99FA4B0-D629-6113-3604-290DB064E4AB}"/>
              </a:ext>
            </a:extLst>
          </p:cNvPr>
          <p:cNvSpPr/>
          <p:nvPr/>
        </p:nvSpPr>
        <p:spPr>
          <a:xfrm>
            <a:off x="8203066" y="1887731"/>
            <a:ext cx="640831" cy="284571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92E6AAE-4DC3-C4D2-40D5-40ECFDBFA3B0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6839271" y="4461558"/>
            <a:ext cx="611425" cy="2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DF9DDB8-B8E8-EA7C-B282-2AA105CF5675}"/>
              </a:ext>
            </a:extLst>
          </p:cNvPr>
          <p:cNvCxnSpPr>
            <a:stCxn id="33" idx="3"/>
            <a:endCxn id="35" idx="1"/>
          </p:cNvCxnSpPr>
          <p:nvPr/>
        </p:nvCxnSpPr>
        <p:spPr>
          <a:xfrm flipV="1">
            <a:off x="6839271" y="3890009"/>
            <a:ext cx="609721" cy="571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4697CD6E-493B-3AC3-AFA2-EF95015E074E}"/>
              </a:ext>
            </a:extLst>
          </p:cNvPr>
          <p:cNvCxnSpPr>
            <a:stCxn id="33" idx="3"/>
            <a:endCxn id="36" idx="1"/>
          </p:cNvCxnSpPr>
          <p:nvPr/>
        </p:nvCxnSpPr>
        <p:spPr>
          <a:xfrm flipV="1">
            <a:off x="6839271" y="3310498"/>
            <a:ext cx="611425" cy="1151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D9CDB2A-3221-A072-32AE-069AB2B0C023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 flipV="1">
            <a:off x="6839271" y="2729388"/>
            <a:ext cx="609721" cy="17321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D7113A1E-8993-AD4B-BF6A-BE3C0CC90525}"/>
              </a:ext>
            </a:extLst>
          </p:cNvPr>
          <p:cNvCxnSpPr>
            <a:stCxn id="33" idx="3"/>
            <a:endCxn id="38" idx="1"/>
          </p:cNvCxnSpPr>
          <p:nvPr/>
        </p:nvCxnSpPr>
        <p:spPr>
          <a:xfrm flipV="1">
            <a:off x="6839271" y="2146616"/>
            <a:ext cx="609721" cy="23149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Google Shape;83;p16">
            <a:extLst>
              <a:ext uri="{FF2B5EF4-FFF2-40B4-BE49-F238E27FC236}">
                <a16:creationId xmlns:a16="http://schemas.microsoft.com/office/drawing/2014/main" id="{E1E97191-89F3-3FC7-327A-8A8E0266B2AF}"/>
              </a:ext>
            </a:extLst>
          </p:cNvPr>
          <p:cNvSpPr txBox="1"/>
          <p:nvPr/>
        </p:nvSpPr>
        <p:spPr>
          <a:xfrm>
            <a:off x="1312695" y="903819"/>
            <a:ext cx="3556858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언더샘플링</a:t>
            </a:r>
            <a:endParaRPr lang="en-US" altLang="ko-KR" b="1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많은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레이블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을 가진 데이터셋을</a:t>
            </a:r>
            <a:endParaRPr lang="en-US" altLang="ko-KR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적은 레이블 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가진 데이터셋 수준으로 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감소</a:t>
            </a:r>
            <a:endParaRPr lang="en-US" altLang="ko-KR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5" name="Google Shape;83;p16">
            <a:extLst>
              <a:ext uri="{FF2B5EF4-FFF2-40B4-BE49-F238E27FC236}">
                <a16:creationId xmlns:a16="http://schemas.microsoft.com/office/drawing/2014/main" id="{AD902D64-F681-000E-F1A7-C9EE80843F8F}"/>
              </a:ext>
            </a:extLst>
          </p:cNvPr>
          <p:cNvSpPr txBox="1"/>
          <p:nvPr/>
        </p:nvSpPr>
        <p:spPr>
          <a:xfrm>
            <a:off x="5326228" y="907729"/>
            <a:ext cx="3693432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오버샘플링</a:t>
            </a:r>
            <a:endParaRPr lang="en-US" altLang="ko-KR" b="1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적은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레이블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을 가진 데이터셋을</a:t>
            </a:r>
            <a:endParaRPr lang="en-US" altLang="ko-KR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많은 레이블 </a:t>
            </a:r>
            <a:r>
              <a:rPr lang="ko-KR" altLang="en-US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가진 데이터셋 수준으로 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증식</a:t>
            </a:r>
            <a:endParaRPr lang="en-US" altLang="ko-KR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6" name="Google Shape;83;p16">
            <a:extLst>
              <a:ext uri="{FF2B5EF4-FFF2-40B4-BE49-F238E27FC236}">
                <a16:creationId xmlns:a16="http://schemas.microsoft.com/office/drawing/2014/main" id="{1737CE22-2DC5-8315-B6E9-430F35185F72}"/>
              </a:ext>
            </a:extLst>
          </p:cNvPr>
          <p:cNvSpPr txBox="1"/>
          <p:nvPr/>
        </p:nvSpPr>
        <p:spPr>
          <a:xfrm>
            <a:off x="1540347" y="4724824"/>
            <a:ext cx="120400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원본데이터셋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7" name="Google Shape;83;p16">
            <a:extLst>
              <a:ext uri="{FF2B5EF4-FFF2-40B4-BE49-F238E27FC236}">
                <a16:creationId xmlns:a16="http://schemas.microsoft.com/office/drawing/2014/main" id="{03177510-B08D-55B0-8DEA-F3A2A22C4110}"/>
              </a:ext>
            </a:extLst>
          </p:cNvPr>
          <p:cNvSpPr txBox="1"/>
          <p:nvPr/>
        </p:nvSpPr>
        <p:spPr>
          <a:xfrm>
            <a:off x="5565520" y="4739108"/>
            <a:ext cx="120400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원본데이터셋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1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오버샘플링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513312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83;p16">
            <a:extLst>
              <a:ext uri="{FF2B5EF4-FFF2-40B4-BE49-F238E27FC236}">
                <a16:creationId xmlns:a16="http://schemas.microsoft.com/office/drawing/2014/main" id="{AD902D64-F681-000E-F1A7-C9EE80843F8F}"/>
              </a:ext>
            </a:extLst>
          </p:cNvPr>
          <p:cNvSpPr txBox="1"/>
          <p:nvPr/>
        </p:nvSpPr>
        <p:spPr>
          <a:xfrm>
            <a:off x="2603468" y="3662200"/>
            <a:ext cx="5109182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SMOTE: Synthetic Minority Over-sampling Technique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적은 데이터셋에 있는 개별 데이터들의 </a:t>
            </a:r>
            <a:r>
              <a:rPr lang="en-US" altLang="ko-KR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K 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최근접 이웃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을 찾아 </a:t>
            </a:r>
            <a:endParaRPr lang="en-US" altLang="ko-KR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이 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데이터와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K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 이웃들의 차이를 일정 값으로 만들어 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기존 데이터와 약간 차이가 나는 새로운 데이터를 생성</a:t>
            </a:r>
            <a:endParaRPr lang="en-US" altLang="ko-KR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DF4088-F4C9-379B-7723-84B5EC78C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477" y="840259"/>
            <a:ext cx="7509164" cy="2771171"/>
          </a:xfrm>
          <a:prstGeom prst="rect">
            <a:avLst/>
          </a:prstGeom>
        </p:spPr>
      </p:pic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오버샘플링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244483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83;p16">
            <a:extLst>
              <a:ext uri="{FF2B5EF4-FFF2-40B4-BE49-F238E27FC236}">
                <a16:creationId xmlns:a16="http://schemas.microsoft.com/office/drawing/2014/main" id="{AD902D64-F681-000E-F1A7-C9EE80843F8F}"/>
              </a:ext>
            </a:extLst>
          </p:cNvPr>
          <p:cNvSpPr txBox="1"/>
          <p:nvPr/>
        </p:nvSpPr>
        <p:spPr>
          <a:xfrm>
            <a:off x="2515191" y="3729040"/>
            <a:ext cx="5109182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Imbalanced-learn 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패키지의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SMOTE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클래스를 이용해 구현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SMOTE 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적용 후 학습 데이터셋의 수가 약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배로 증식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레이블 값 분포가 동일하게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199,020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건으로 생성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596AD2-F73A-B7BE-6C8D-FD2DC4444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683" y="950502"/>
            <a:ext cx="6497034" cy="2705478"/>
          </a:xfrm>
          <a:prstGeom prst="rect">
            <a:avLst/>
          </a:prstGeom>
        </p:spPr>
      </p:pic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오버샘플링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748156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B396C2-0AD4-7E07-9EAF-31B1838DF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183587"/>
            <a:ext cx="7649643" cy="1756308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89E9BE5D-645A-ED01-81F1-F7CA9B704CE2}"/>
              </a:ext>
            </a:extLst>
          </p:cNvPr>
          <p:cNvSpPr/>
          <p:nvPr/>
        </p:nvSpPr>
        <p:spPr>
          <a:xfrm>
            <a:off x="2798618" y="2680808"/>
            <a:ext cx="533400" cy="24249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EEF4EA70-3C48-1D78-F668-DDD9CEAD1B7F}"/>
              </a:ext>
            </a:extLst>
          </p:cNvPr>
          <p:cNvSpPr txBox="1"/>
          <p:nvPr/>
        </p:nvSpPr>
        <p:spPr>
          <a:xfrm>
            <a:off x="2480554" y="3206024"/>
            <a:ext cx="5109182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로지스틱 회귀의 경우 재현율이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92%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크게 증가하지만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정밀도가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5%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급격하게 저하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SMOTE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인해 </a:t>
            </a:r>
            <a:r>
              <a:rPr lang="en-US" altLang="ko-KR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Class=1 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데이터를 과도하게 학습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하며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지나치게 예측을 </a:t>
            </a:r>
            <a:r>
              <a:rPr lang="en-US" altLang="ko-KR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Class=1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적용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하였기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때문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(Class=1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판정한 것 중 실제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Class=1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의 비율이 감소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)</a:t>
            </a:r>
          </a:p>
        </p:txBody>
      </p:sp>
      <p:sp>
        <p:nvSpPr>
          <p:cNvPr id="11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오버샘플링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0939273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EEF4EA70-3C48-1D78-F668-DDD9CEAD1B7F}"/>
              </a:ext>
            </a:extLst>
          </p:cNvPr>
          <p:cNvSpPr txBox="1"/>
          <p:nvPr/>
        </p:nvSpPr>
        <p:spPr>
          <a:xfrm>
            <a:off x="2452845" y="3075710"/>
            <a:ext cx="5109182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의 경우 재현율이 약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85%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증가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정밀도는 약 </a:t>
            </a: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91%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로 감소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SMOTE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는 </a:t>
            </a:r>
            <a:r>
              <a:rPr lang="ko-KR" altLang="en-US" b="1" dirty="0" err="1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재현율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증가</a:t>
            </a:r>
            <a:r>
              <a:rPr lang="en-US" altLang="ko-KR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,</a:t>
            </a:r>
            <a:r>
              <a:rPr lang="ko-KR" altLang="en-US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정밀도 감소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가 일반적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따라서 </a:t>
            </a:r>
            <a:r>
              <a:rPr lang="ko-KR" altLang="en-US" b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재현율</a:t>
            </a:r>
            <a:r>
              <a:rPr lang="ko-KR" altLang="en-US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지표를 높이는 것이 목표인 경우 유리</a:t>
            </a:r>
            <a:endParaRPr lang="en-US" altLang="ko-KR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C8A2A4-C216-9FF0-6714-E604C2A48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620911"/>
            <a:ext cx="7659169" cy="1330108"/>
          </a:xfrm>
          <a:prstGeom prst="rect">
            <a:avLst/>
          </a:prstGeom>
        </p:spPr>
      </p:pic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10.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분류 실습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신용카드 사기 검출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오버샘플링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124124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83C18BC0-F8CA-357E-6B32-D741E63D0D8E}"/>
              </a:ext>
            </a:extLst>
          </p:cNvPr>
          <p:cNvSpPr txBox="1"/>
          <p:nvPr/>
        </p:nvSpPr>
        <p:spPr>
          <a:xfrm>
            <a:off x="1528661" y="3977233"/>
            <a:ext cx="7430224" cy="74209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105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개별 알고리즘의 예측 결과 데이터 세트를 최종적인 메타 데이터 세트로 만들어 </a:t>
            </a:r>
            <a:endParaRPr lang="en-US" altLang="ko-KR" sz="105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algn="ctr">
              <a:lnSpc>
                <a:spcPct val="115000"/>
              </a:lnSpc>
            </a:pPr>
            <a:r>
              <a:rPr lang="ko-KR" altLang="en-US" sz="105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별도의 </a:t>
            </a:r>
            <a:r>
              <a:rPr lang="en-US" altLang="ko-KR" sz="105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ML </a:t>
            </a:r>
            <a:r>
              <a:rPr lang="ko-KR" altLang="en-US" sz="105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알고리즘으로 최종 학습을 수행하고 </a:t>
            </a:r>
            <a:endParaRPr lang="en-US" altLang="ko-KR" sz="105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algn="ctr">
              <a:lnSpc>
                <a:spcPct val="115000"/>
              </a:lnSpc>
            </a:pPr>
            <a:r>
              <a:rPr lang="ko-KR" altLang="en-US" sz="105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테스트 데이터를 기반으로 다시 최종 예측을 수행하는 방식</a:t>
            </a:r>
            <a:endParaRPr sz="15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2E8892B-A7D6-E674-0A59-A3FFB345D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80" y="1055551"/>
            <a:ext cx="4660302" cy="262142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EC7BDA5-946D-014F-7887-E1C759096185}"/>
              </a:ext>
            </a:extLst>
          </p:cNvPr>
          <p:cNvSpPr/>
          <p:nvPr/>
        </p:nvSpPr>
        <p:spPr>
          <a:xfrm>
            <a:off x="2890580" y="1806498"/>
            <a:ext cx="4660302" cy="92926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36BDC3-0A77-7A86-2FF6-7D7D671D5339}"/>
              </a:ext>
            </a:extLst>
          </p:cNvPr>
          <p:cNvSpPr txBox="1"/>
          <p:nvPr/>
        </p:nvSpPr>
        <p:spPr>
          <a:xfrm>
            <a:off x="7925909" y="3661810"/>
            <a:ext cx="1011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메타 모델</a:t>
            </a:r>
            <a:endParaRPr lang="ko-KR" altLang="en-US" sz="1600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4822046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83C18BC0-F8CA-357E-6B32-D741E63D0D8E}"/>
              </a:ext>
            </a:extLst>
          </p:cNvPr>
          <p:cNvSpPr txBox="1"/>
          <p:nvPr/>
        </p:nvSpPr>
        <p:spPr>
          <a:xfrm>
            <a:off x="1706339" y="3862001"/>
            <a:ext cx="7028781" cy="6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① 개별적인 기반 모델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② 개별 기반 모델의 예측 데이터를 학습 데이터로 만들어서 학습하는 최종 메타 모델</a:t>
            </a:r>
            <a:endParaRPr sz="12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234F73-D31B-9CA3-20A0-F3F0FE5D7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867" y="1227534"/>
            <a:ext cx="5759725" cy="243466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BEF88D6-27BD-1A58-201A-0756C9B09153}"/>
              </a:ext>
            </a:extLst>
          </p:cNvPr>
          <p:cNvSpPr/>
          <p:nvPr/>
        </p:nvSpPr>
        <p:spPr>
          <a:xfrm>
            <a:off x="4045081" y="1399550"/>
            <a:ext cx="1002704" cy="197004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81787-0982-E108-DB46-15C4BC79D615}"/>
              </a:ext>
            </a:extLst>
          </p:cNvPr>
          <p:cNvSpPr/>
          <p:nvPr/>
        </p:nvSpPr>
        <p:spPr>
          <a:xfrm>
            <a:off x="5830078" y="2166470"/>
            <a:ext cx="1057118" cy="52725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5C6FF-132A-316A-B17A-0056C49D67C1}"/>
              </a:ext>
            </a:extLst>
          </p:cNvPr>
          <p:cNvSpPr txBox="1"/>
          <p:nvPr/>
        </p:nvSpPr>
        <p:spPr>
          <a:xfrm>
            <a:off x="4377075" y="1026186"/>
            <a:ext cx="394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①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2C0520-5F91-6FE9-49B0-A28315F19C8C}"/>
              </a:ext>
            </a:extLst>
          </p:cNvPr>
          <p:cNvSpPr txBox="1"/>
          <p:nvPr/>
        </p:nvSpPr>
        <p:spPr>
          <a:xfrm>
            <a:off x="6184337" y="1782955"/>
            <a:ext cx="394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②</a:t>
            </a:r>
            <a:endParaRPr lang="ko-KR" altLang="en-US" sz="1600" dirty="0"/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FAF4E3ED-7324-FBB4-3FDF-165CA1A2845E}"/>
              </a:ext>
            </a:extLst>
          </p:cNvPr>
          <p:cNvSpPr txBox="1"/>
          <p:nvPr/>
        </p:nvSpPr>
        <p:spPr>
          <a:xfrm>
            <a:off x="1749823" y="3919329"/>
            <a:ext cx="5649164" cy="570895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endParaRPr sz="16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113FE1-D3FD-02C2-4D4A-7B08E51FB04D}"/>
              </a:ext>
            </a:extLst>
          </p:cNvPr>
          <p:cNvSpPr txBox="1"/>
          <p:nvPr/>
        </p:nvSpPr>
        <p:spPr>
          <a:xfrm>
            <a:off x="3926092" y="4536001"/>
            <a:ext cx="1425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형태로 결합</a:t>
            </a:r>
            <a:endParaRPr lang="ko-KR" altLang="en-US" sz="1200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설명선: 아래쪽 화살표 15">
            <a:extLst>
              <a:ext uri="{FF2B5EF4-FFF2-40B4-BE49-F238E27FC236}">
                <a16:creationId xmlns:a16="http://schemas.microsoft.com/office/drawing/2014/main" id="{47357479-481B-B64C-8FBB-B66340BDFC97}"/>
              </a:ext>
            </a:extLst>
          </p:cNvPr>
          <p:cNvSpPr/>
          <p:nvPr/>
        </p:nvSpPr>
        <p:spPr>
          <a:xfrm>
            <a:off x="5576417" y="551853"/>
            <a:ext cx="2266608" cy="1159540"/>
          </a:xfrm>
          <a:prstGeom prst="downArrowCallout">
            <a:avLst>
              <a:gd name="adj1" fmla="val 47681"/>
              <a:gd name="adj2" fmla="val 24345"/>
              <a:gd name="adj3" fmla="val 25000"/>
              <a:gd name="adj4" fmla="val 7500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Google Shape;83;p16">
            <a:extLst>
              <a:ext uri="{FF2B5EF4-FFF2-40B4-BE49-F238E27FC236}">
                <a16:creationId xmlns:a16="http://schemas.microsoft.com/office/drawing/2014/main" id="{BB557855-716B-E291-2890-994D200074D0}"/>
              </a:ext>
            </a:extLst>
          </p:cNvPr>
          <p:cNvSpPr txBox="1"/>
          <p:nvPr/>
        </p:nvSpPr>
        <p:spPr>
          <a:xfrm>
            <a:off x="5639274" y="691164"/>
            <a:ext cx="2203751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① 많은 개별 모델 요구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② 성능 향상 보장 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X</a:t>
            </a:r>
            <a:endParaRPr sz="12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05639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7.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LightGBM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36BDC3-0A77-7A86-2FF6-7D7D671D5339}"/>
              </a:ext>
            </a:extLst>
          </p:cNvPr>
          <p:cNvSpPr txBox="1"/>
          <p:nvPr/>
        </p:nvSpPr>
        <p:spPr>
          <a:xfrm>
            <a:off x="1605961" y="909752"/>
            <a:ext cx="26068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하이퍼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</a:t>
            </a:r>
            <a:endParaRPr lang="ko-KR" altLang="en-US" sz="1600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802528"/>
              </p:ext>
            </p:extLst>
          </p:nvPr>
        </p:nvGraphicFramePr>
        <p:xfrm>
          <a:off x="1605960" y="1379191"/>
          <a:ext cx="7084169" cy="332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0105">
                  <a:extLst>
                    <a:ext uri="{9D8B030D-6E8A-4147-A177-3AD203B41FA5}">
                      <a16:colId xmlns:a16="http://schemas.microsoft.com/office/drawing/2014/main" val="3526076514"/>
                    </a:ext>
                  </a:extLst>
                </a:gridCol>
                <a:gridCol w="5034064">
                  <a:extLst>
                    <a:ext uri="{9D8B030D-6E8A-4147-A177-3AD203B41FA5}">
                      <a16:colId xmlns:a16="http://schemas.microsoft.com/office/drawing/2014/main" val="3010405199"/>
                    </a:ext>
                  </a:extLst>
                </a:gridCol>
              </a:tblGrid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주요 </a:t>
                      </a:r>
                      <a:r>
                        <a:rPr lang="ko-KR" altLang="en-US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파라미터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설명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50334828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num_iterations</a:t>
                      </a:r>
                      <a:endParaRPr lang="en-US" altLang="ko-KR" sz="1100" dirty="0" smtClean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반복 수행하려는 트리의 개수 지정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14205306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learning_rate</a:t>
                      </a:r>
                      <a:endParaRPr lang="en-US" altLang="ko-KR" sz="1100" dirty="0" smtClean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 </a:t>
                      </a:r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 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사이의 값을 지정하며 </a:t>
                      </a:r>
                      <a:r>
                        <a:rPr lang="ko-KR" altLang="en-US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부스팅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스텝을 반복적으로 수행할 때 업데이트되는 </a:t>
                      </a:r>
                      <a:r>
                        <a:rPr lang="ko-KR" altLang="en-US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학습률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값</a:t>
                      </a:r>
                      <a:endParaRPr lang="en-US" altLang="ko-KR" sz="1100" dirty="0" smtClean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05379958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max_depth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트리 기반의 </a:t>
                      </a:r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max_depth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와 같음</a:t>
                      </a:r>
                      <a:endParaRPr lang="en-US" altLang="ko-KR" sz="1100" dirty="0" smtClean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48611107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min_data_in_leaf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최종 결정 클래스인 리프 노드가 되기 위해 최소한으로 필요한 레코드 수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9454865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num_leaves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하나의 트리가 가질 수 있는 최대 리프 개수</a:t>
                      </a:r>
                      <a:endParaRPr lang="en-US" altLang="ko-KR" sz="1100" dirty="0" smtClean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47569476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boosting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부스팅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트리를 생성하는 알고리즘 기술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9896820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bagging_fraction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데이터를 </a:t>
                      </a:r>
                      <a:r>
                        <a:rPr lang="ko-KR" altLang="en-US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샘플링하는</a:t>
                      </a: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비율 지정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7208317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feature_fraction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개별 트리를 학습할 때마다 무작위로 선택하는 피처의 비율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92830200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Lambda_l2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L2</a:t>
                      </a:r>
                      <a:r>
                        <a:rPr lang="en-US" altLang="ko-KR" sz="1100" baseline="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regulation </a:t>
                      </a:r>
                      <a:r>
                        <a:rPr lang="ko-KR" altLang="en-US" sz="1100" baseline="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제어를 위한 값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82979573"/>
                  </a:ext>
                </a:extLst>
              </a:tr>
              <a:tr h="2924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lambda_l1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L1</a:t>
                      </a:r>
                      <a:r>
                        <a:rPr lang="en-US" altLang="ko-KR" sz="1100" baseline="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regulation </a:t>
                      </a:r>
                      <a:r>
                        <a:rPr lang="ko-KR" altLang="en-US" sz="1100" baseline="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제어를 위한 값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9330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625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4B0B06E-A2E5-7C8B-74EF-5DA861574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52548" y="1457093"/>
            <a:ext cx="5562569" cy="296084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D2F7990-3B52-6A04-90A1-699E600F7D77}"/>
              </a:ext>
            </a:extLst>
          </p:cNvPr>
          <p:cNvSpPr/>
          <p:nvPr/>
        </p:nvSpPr>
        <p:spPr>
          <a:xfrm>
            <a:off x="3397323" y="1380697"/>
            <a:ext cx="4334189" cy="2960845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7B6784F-5133-049F-7A7E-52DF6E77AE0B}"/>
              </a:ext>
            </a:extLst>
          </p:cNvPr>
          <p:cNvCxnSpPr>
            <a:cxnSpLocks/>
          </p:cNvCxnSpPr>
          <p:nvPr/>
        </p:nvCxnSpPr>
        <p:spPr>
          <a:xfrm>
            <a:off x="5360020" y="1380697"/>
            <a:ext cx="0" cy="296084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E87164A-2605-34E1-AC86-4DE63F9FC84F}"/>
              </a:ext>
            </a:extLst>
          </p:cNvPr>
          <p:cNvCxnSpPr>
            <a:cxnSpLocks/>
          </p:cNvCxnSpPr>
          <p:nvPr/>
        </p:nvCxnSpPr>
        <p:spPr>
          <a:xfrm>
            <a:off x="6278136" y="1384416"/>
            <a:ext cx="0" cy="296084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C6C3714-07AF-75D3-8CF3-65518FE1015A}"/>
              </a:ext>
            </a:extLst>
          </p:cNvPr>
          <p:cNvSpPr txBox="1"/>
          <p:nvPr/>
        </p:nvSpPr>
        <p:spPr>
          <a:xfrm>
            <a:off x="3411837" y="981996"/>
            <a:ext cx="19094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①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개별 모델 별 학습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/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예측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55A5F3-54CF-EE52-0545-862D437752C3}"/>
              </a:ext>
            </a:extLst>
          </p:cNvPr>
          <p:cNvSpPr txBox="1"/>
          <p:nvPr/>
        </p:nvSpPr>
        <p:spPr>
          <a:xfrm>
            <a:off x="5354478" y="981996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②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스태킹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D31398-AB4B-21D6-F52F-3889B8C3472E}"/>
              </a:ext>
            </a:extLst>
          </p:cNvPr>
          <p:cNvSpPr txBox="1"/>
          <p:nvPr/>
        </p:nvSpPr>
        <p:spPr>
          <a:xfrm>
            <a:off x="6436238" y="1002685"/>
            <a:ext cx="1043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③</a:t>
            </a:r>
            <a:r>
              <a:rPr lang="ko-KR" altLang="en-US" sz="16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최종 예측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기본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모델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82892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16C09A-3F6D-8912-0379-AB19407602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66979" r="11652"/>
          <a:stretch/>
        </p:blipFill>
        <p:spPr>
          <a:xfrm>
            <a:off x="1754459" y="2432906"/>
            <a:ext cx="6715021" cy="123213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BA02CBC-3948-1691-9752-CB1C54906D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506"/>
          <a:stretch/>
        </p:blipFill>
        <p:spPr>
          <a:xfrm>
            <a:off x="1728431" y="3705507"/>
            <a:ext cx="6764109" cy="86235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D63968C-8FCA-85C1-3584-8988E916C8A7}"/>
              </a:ext>
            </a:extLst>
          </p:cNvPr>
          <p:cNvSpPr/>
          <p:nvPr/>
        </p:nvSpPr>
        <p:spPr>
          <a:xfrm>
            <a:off x="1776761" y="1248837"/>
            <a:ext cx="6672137" cy="9739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① 개별 </a:t>
            </a:r>
            <a:r>
              <a:rPr lang="ko-KR" altLang="en-US" sz="15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모델별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학습</a:t>
            </a:r>
            <a:r>
              <a:rPr lang="en-US" altLang="ko-KR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/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예측</a:t>
            </a:r>
            <a:endParaRPr lang="en-US" altLang="ko-KR" sz="15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endParaRPr lang="en-US" altLang="ko-KR" sz="18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NanumGothic ExtraBold"/>
            </a:endParaRPr>
          </a:p>
          <a:p>
            <a:r>
              <a:rPr lang="ko-KR" altLang="en-US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       개별 모델</a:t>
            </a:r>
            <a:r>
              <a:rPr lang="en-US" altLang="ko-KR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: KNN, </a:t>
            </a:r>
            <a:r>
              <a:rPr lang="ko-KR" altLang="en-US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랜덤 포레스트</a:t>
            </a:r>
            <a:r>
              <a:rPr lang="en-US" altLang="ko-KR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, </a:t>
            </a:r>
            <a:r>
              <a:rPr lang="ko-KR" altLang="en-US" sz="13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결정트리</a:t>
            </a:r>
            <a:r>
              <a:rPr lang="en-US" altLang="ko-KR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, </a:t>
            </a:r>
            <a:r>
              <a:rPr lang="ko-KR" altLang="en-US" sz="13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에이다부스트</a:t>
            </a:r>
            <a:endParaRPr lang="en-US" altLang="ko-KR" sz="13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NanumGothic ExtraBold"/>
            </a:endParaRPr>
          </a:p>
          <a:p>
            <a:r>
              <a:rPr lang="ko-KR" altLang="en-US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최종 메타 모델</a:t>
            </a:r>
            <a:r>
              <a:rPr lang="en-US" altLang="ko-KR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: </a:t>
            </a:r>
            <a:r>
              <a:rPr lang="ko-KR" altLang="en-US" sz="13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NanumGothic ExtraBold"/>
              </a:rPr>
              <a:t>로지스틱 회귀</a:t>
            </a:r>
            <a:endParaRPr lang="ko-KR" altLang="en-US" sz="13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221145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0F79E9C-2E82-94A1-D7C2-71E1693A19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611" y="1607259"/>
            <a:ext cx="6536349" cy="2161856"/>
          </a:xfrm>
          <a:prstGeom prst="rect">
            <a:avLst/>
          </a:prstGeom>
        </p:spPr>
      </p:pic>
      <p:sp>
        <p:nvSpPr>
          <p:cNvPr id="7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기본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모델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6118577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D63968C-8FCA-85C1-3584-8988E916C8A7}"/>
              </a:ext>
            </a:extLst>
          </p:cNvPr>
          <p:cNvSpPr/>
          <p:nvPr/>
        </p:nvSpPr>
        <p:spPr>
          <a:xfrm>
            <a:off x="1821366" y="1189364"/>
            <a:ext cx="6672137" cy="7509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② </a:t>
            </a:r>
            <a:r>
              <a:rPr lang="ko-KR" altLang="en-US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스태킹</a:t>
            </a:r>
            <a:endParaRPr lang="ko-KR" altLang="en-US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8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③ </a:t>
            </a:r>
            <a:r>
              <a:rPr lang="ko-KR" altLang="en-US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스태킹된</a:t>
            </a:r>
            <a:r>
              <a:rPr lang="ko-KR" altLang="en-US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데이터 세트에 대해 최종 모델을 적용해 최종 예측</a:t>
            </a:r>
            <a:endParaRPr lang="ko-KR" altLang="en-US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7909BA8-9D21-10DA-96B5-7E40A423E9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332"/>
          <a:stretch/>
        </p:blipFill>
        <p:spPr>
          <a:xfrm>
            <a:off x="1750652" y="2083490"/>
            <a:ext cx="6742851" cy="2477404"/>
          </a:xfrm>
          <a:prstGeom prst="rect">
            <a:avLst/>
          </a:prstGeom>
        </p:spPr>
      </p:pic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192E2A65-BF4E-61F3-2352-83EFD07FBAFA}"/>
              </a:ext>
            </a:extLst>
          </p:cNvPr>
          <p:cNvSpPr txBox="1"/>
          <p:nvPr/>
        </p:nvSpPr>
        <p:spPr>
          <a:xfrm>
            <a:off x="1821366" y="3662200"/>
            <a:ext cx="1747025" cy="467790"/>
          </a:xfrm>
          <a:prstGeom prst="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endParaRPr sz="1600" b="1" dirty="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기본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모델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1490012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BB9F394-96A5-9D09-EA2A-782CC5E71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953" y="845503"/>
            <a:ext cx="6013013" cy="3275572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E56BAB8A-9A18-BC09-998D-3B4435BD7ABC}"/>
              </a:ext>
            </a:extLst>
          </p:cNvPr>
          <p:cNvSpPr txBox="1"/>
          <p:nvPr/>
        </p:nvSpPr>
        <p:spPr>
          <a:xfrm>
            <a:off x="1408975" y="4121075"/>
            <a:ext cx="7430224" cy="71555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과적합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을 개선하기 위해 최종 메타 모델을 위한 데이터 세트를 만들 때</a:t>
            </a:r>
            <a:endParaRPr lang="en-US" altLang="ko-KR" sz="15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 algn="ctr">
              <a:lnSpc>
                <a:spcPct val="115000"/>
              </a:lnSpc>
            </a:pP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교차 검증 기반으로 </a:t>
            </a:r>
            <a:r>
              <a:rPr lang="ko-KR" altLang="en-US" sz="15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예측된 결과 데이터 세트를 이용하는 방식</a:t>
            </a:r>
            <a:endParaRPr sz="15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EC0ACBE-FC40-51CF-06BD-24D8C87A0170}"/>
              </a:ext>
            </a:extLst>
          </p:cNvPr>
          <p:cNvSpPr/>
          <p:nvPr/>
        </p:nvSpPr>
        <p:spPr>
          <a:xfrm>
            <a:off x="3959943" y="845503"/>
            <a:ext cx="4224023" cy="318818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9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935644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67E90DD-4390-B2D9-3A55-571DC7F42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639" y="1143454"/>
            <a:ext cx="5894388" cy="28565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AF102B2-7C25-F2AB-291D-5607D1A52657}"/>
              </a:ext>
            </a:extLst>
          </p:cNvPr>
          <p:cNvSpPr/>
          <p:nvPr/>
        </p:nvSpPr>
        <p:spPr>
          <a:xfrm>
            <a:off x="3502742" y="1114543"/>
            <a:ext cx="1181100" cy="168869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97C0C3F-934E-749B-A10A-748D17DCB065}"/>
              </a:ext>
            </a:extLst>
          </p:cNvPr>
          <p:cNvSpPr txBox="1"/>
          <p:nvPr/>
        </p:nvSpPr>
        <p:spPr>
          <a:xfrm>
            <a:off x="3594493" y="4188206"/>
            <a:ext cx="3148278" cy="738633"/>
          </a:xfrm>
          <a:prstGeom prst="rect">
            <a:avLst/>
          </a:prstGeom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① 학습용 데이터를 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3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개의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폴드로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나눈다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   - 2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개의 데이터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폴드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개별 모델 학습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452CB8-F944-6B7C-4553-76CEDFE35753}"/>
              </a:ext>
            </a:extLst>
          </p:cNvPr>
          <p:cNvSpPr txBox="1"/>
          <p:nvPr/>
        </p:nvSpPr>
        <p:spPr>
          <a:xfrm>
            <a:off x="3927862" y="800006"/>
            <a:ext cx="3818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①</a:t>
            </a:r>
            <a:endParaRPr lang="ko-KR" altLang="en-US" sz="1600" dirty="0">
              <a:solidFill>
                <a:srgbClr val="19264B"/>
              </a:solidFill>
            </a:endParaRPr>
          </a:p>
        </p:txBody>
      </p:sp>
      <p:sp>
        <p:nvSpPr>
          <p:cNvPr id="10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855008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67E90DD-4390-B2D9-3A55-571DC7F42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639" y="1059634"/>
            <a:ext cx="5894388" cy="28565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AF102B2-7C25-F2AB-291D-5607D1A52657}"/>
              </a:ext>
            </a:extLst>
          </p:cNvPr>
          <p:cNvSpPr/>
          <p:nvPr/>
        </p:nvSpPr>
        <p:spPr>
          <a:xfrm>
            <a:off x="5789546" y="971730"/>
            <a:ext cx="2177481" cy="157703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452CB8-F944-6B7C-4553-76CEDFE35753}"/>
              </a:ext>
            </a:extLst>
          </p:cNvPr>
          <p:cNvSpPr txBox="1"/>
          <p:nvPr/>
        </p:nvSpPr>
        <p:spPr>
          <a:xfrm>
            <a:off x="6805216" y="627696"/>
            <a:ext cx="3818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②</a:t>
            </a:r>
            <a:endParaRPr lang="ko-KR" altLang="en-US" sz="1600" dirty="0">
              <a:solidFill>
                <a:srgbClr val="19264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E699B6-0CE4-8A5A-A1A8-9391C04812F4}"/>
              </a:ext>
            </a:extLst>
          </p:cNvPr>
          <p:cNvSpPr txBox="1"/>
          <p:nvPr/>
        </p:nvSpPr>
        <p:spPr>
          <a:xfrm>
            <a:off x="2472809" y="3598659"/>
            <a:ext cx="3818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③</a:t>
            </a:r>
            <a:endParaRPr lang="ko-KR" altLang="en-US" sz="1600" dirty="0">
              <a:solidFill>
                <a:srgbClr val="19264B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57DF8DC-CED8-EBE5-3C75-5D95F57CFC81}"/>
              </a:ext>
            </a:extLst>
          </p:cNvPr>
          <p:cNvSpPr/>
          <p:nvPr/>
        </p:nvSpPr>
        <p:spPr>
          <a:xfrm>
            <a:off x="2818416" y="2548767"/>
            <a:ext cx="5133863" cy="136746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7E0E34BF-87EE-E654-14EC-BAECD206B2FE}"/>
              </a:ext>
            </a:extLst>
          </p:cNvPr>
          <p:cNvSpPr txBox="1"/>
          <p:nvPr/>
        </p:nvSpPr>
        <p:spPr>
          <a:xfrm>
            <a:off x="2377193" y="4037901"/>
            <a:ext cx="6462498" cy="1015632"/>
          </a:xfrm>
          <a:prstGeom prst="rect">
            <a:avLst/>
          </a:prstGeom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② 나머지 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개의 데이터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폴드에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대하여 예측 후 결과를 저장 </a:t>
            </a:r>
            <a:r>
              <a:rPr lang="ko-KR" altLang="en-US" sz="1200" b="1" dirty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→ 최종 학습 데이터</a:t>
            </a:r>
            <a:endParaRPr lang="en-US" altLang="ko-KR" sz="1200" b="1" dirty="0"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③ 원본 테스트 데이터에 대하여 예측 후 결과를 저장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  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학습</a:t>
            </a:r>
            <a:r>
              <a:rPr lang="en-US" altLang="ko-KR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검증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폴드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조합을 변경해가면서 예측한 결과값을 평균 </a:t>
            </a:r>
            <a:r>
              <a:rPr lang="ko-KR" altLang="en-US" sz="1200" b="1" dirty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→ 최종 테스트 데이터</a:t>
            </a:r>
            <a:endParaRPr lang="en-US" altLang="ko-KR" sz="1200" b="1" dirty="0"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3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35911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9B16E8-77DA-575D-6423-35BDA803D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1849" y="1055551"/>
            <a:ext cx="6387403" cy="347951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C71B1B3-42F9-A153-6FE1-EE4B471958DE}"/>
              </a:ext>
            </a:extLst>
          </p:cNvPr>
          <p:cNvSpPr/>
          <p:nvPr/>
        </p:nvSpPr>
        <p:spPr>
          <a:xfrm>
            <a:off x="3828010" y="2766698"/>
            <a:ext cx="3457693" cy="170459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8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0057501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F982F25-8350-4196-AE58-B8C9DA7881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32"/>
          <a:stretch/>
        </p:blipFill>
        <p:spPr>
          <a:xfrm>
            <a:off x="2012804" y="1055551"/>
            <a:ext cx="6401151" cy="36783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0F19CC-A459-457E-5C28-3C8199201800}"/>
              </a:ext>
            </a:extLst>
          </p:cNvPr>
          <p:cNvSpPr txBox="1"/>
          <p:nvPr/>
        </p:nvSpPr>
        <p:spPr>
          <a:xfrm>
            <a:off x="7617824" y="755468"/>
            <a:ext cx="8659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① </a:t>
            </a:r>
            <a:r>
              <a:rPr lang="en-US" altLang="ko-KR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~ </a:t>
            </a:r>
            <a:r>
              <a:rPr lang="ko-KR" altLang="en-US" sz="15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③</a:t>
            </a:r>
            <a:endParaRPr lang="ko-KR" altLang="en-US" sz="1600" dirty="0">
              <a:solidFill>
                <a:srgbClr val="19264B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5581677-5850-3DC0-9BA7-254DEB507B5B}"/>
              </a:ext>
            </a:extLst>
          </p:cNvPr>
          <p:cNvSpPr/>
          <p:nvPr/>
        </p:nvSpPr>
        <p:spPr>
          <a:xfrm>
            <a:off x="2190136" y="1659194"/>
            <a:ext cx="4114800" cy="27284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725BC9-093A-DB00-E373-ACDE5320AD20}"/>
              </a:ext>
            </a:extLst>
          </p:cNvPr>
          <p:cNvSpPr/>
          <p:nvPr/>
        </p:nvSpPr>
        <p:spPr>
          <a:xfrm>
            <a:off x="2190136" y="3296265"/>
            <a:ext cx="4114800" cy="715297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0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884156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8407AF0-ED7A-3E90-6A6F-1A15377BA7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168"/>
          <a:stretch/>
        </p:blipFill>
        <p:spPr>
          <a:xfrm>
            <a:off x="1914577" y="1357001"/>
            <a:ext cx="6545483" cy="2707839"/>
          </a:xfrm>
          <a:prstGeom prst="rect">
            <a:avLst/>
          </a:prstGeom>
        </p:spPr>
      </p:pic>
      <p:sp>
        <p:nvSpPr>
          <p:cNvPr id="2" name="설명선: 아래쪽 화살표 1">
            <a:extLst>
              <a:ext uri="{FF2B5EF4-FFF2-40B4-BE49-F238E27FC236}">
                <a16:creationId xmlns:a16="http://schemas.microsoft.com/office/drawing/2014/main" id="{637EB41E-2864-9690-8A99-4996473F26E1}"/>
              </a:ext>
            </a:extLst>
          </p:cNvPr>
          <p:cNvSpPr/>
          <p:nvPr/>
        </p:nvSpPr>
        <p:spPr>
          <a:xfrm>
            <a:off x="6328586" y="3983961"/>
            <a:ext cx="2266608" cy="1159540"/>
          </a:xfrm>
          <a:prstGeom prst="downArrowCallout">
            <a:avLst>
              <a:gd name="adj1" fmla="val 47681"/>
              <a:gd name="adj2" fmla="val 0"/>
              <a:gd name="adj3" fmla="val 25000"/>
              <a:gd name="adj4" fmla="val 7500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36DF63B3-14D2-B3AD-F064-1F6949EDF01C}"/>
              </a:ext>
            </a:extLst>
          </p:cNvPr>
          <p:cNvSpPr txBox="1"/>
          <p:nvPr/>
        </p:nvSpPr>
        <p:spPr>
          <a:xfrm>
            <a:off x="6384069" y="4029640"/>
            <a:ext cx="2203751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개별 알고리즘 모델의</a:t>
            </a:r>
            <a:endParaRPr lang="en-US" altLang="ko-KR" sz="1200" b="1" dirty="0">
              <a:solidFill>
                <a:srgbClr val="19264B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파라미터를 최적으로 튜닝 후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1200" b="1" dirty="0">
                <a:solidFill>
                  <a:srgbClr val="19264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앙상블 실시</a:t>
            </a:r>
            <a:endParaRPr sz="12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/>
          <p:cNvSpPr txBox="1"/>
          <p:nvPr/>
        </p:nvSpPr>
        <p:spPr>
          <a:xfrm>
            <a:off x="1408974" y="306875"/>
            <a:ext cx="7023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11.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 앙상블 </a:t>
            </a:r>
            <a:r>
              <a:rPr lang="en-US" altLang="ko-KR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– CV </a:t>
            </a:r>
            <a:r>
              <a:rPr lang="ko-KR" altLang="en-US" sz="2000" b="1" dirty="0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세트 기반의 </a:t>
            </a:r>
            <a:r>
              <a:rPr lang="ko-KR" altLang="en-US" sz="2000" b="1" dirty="0" err="1" smtClean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스태킹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62837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7.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ExtraBold" panose="020D0904000000000000" pitchFamily="50" charset="-127"/>
                <a:ea typeface="NanumGothicExtraBold" panose="020D0904000000000000" pitchFamily="50" charset="-127"/>
                <a:cs typeface="NanumGothic ExtraBold"/>
                <a:sym typeface="NanumGothic ExtraBold"/>
              </a:rPr>
              <a:t>LightGBM</a:t>
            </a:r>
            <a:endParaRPr sz="2000" b="1" dirty="0">
              <a:solidFill>
                <a:srgbClr val="19264B"/>
              </a:solidFill>
              <a:latin typeface="NanumGothicExtraBold" panose="020D0904000000000000" pitchFamily="50" charset="-127"/>
              <a:ea typeface="NanumGothic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36BDC3-0A77-7A86-2FF6-7D7D671D5339}"/>
              </a:ext>
            </a:extLst>
          </p:cNvPr>
          <p:cNvSpPr txBox="1"/>
          <p:nvPr/>
        </p:nvSpPr>
        <p:spPr>
          <a:xfrm>
            <a:off x="1605960" y="909752"/>
            <a:ext cx="3190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LightGBM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NanumGothic ExtraBold"/>
                <a:sym typeface="NanumGothic ExtraBold"/>
              </a:rPr>
              <a:t>위스콘신 유방암 예측</a:t>
            </a:r>
            <a:endParaRPr lang="ko-KR" altLang="en-US" sz="1600" dirty="0">
              <a:solidFill>
                <a:schemeClr val="accent1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442705"/>
            <a:ext cx="5163107" cy="337750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789" y="1442705"/>
            <a:ext cx="3971925" cy="87868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EF88D6-27BD-1A58-201A-0756C9B09153}"/>
              </a:ext>
            </a:extLst>
          </p:cNvPr>
          <p:cNvSpPr/>
          <p:nvPr/>
        </p:nvSpPr>
        <p:spPr>
          <a:xfrm>
            <a:off x="4898789" y="1424743"/>
            <a:ext cx="3971925" cy="896643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88202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0" name="Google Shape;240;p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1" name="Google Shape;241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/>
          <p:nvPr/>
        </p:nvSpPr>
        <p:spPr>
          <a:xfrm>
            <a:off x="1353963" y="2070361"/>
            <a:ext cx="49794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3600" dirty="0" smtClean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감사합니다</a:t>
            </a:r>
            <a:r>
              <a:rPr lang="en-US" altLang="ko-KR" sz="3600" dirty="0" smtClean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</a:t>
            </a:r>
            <a:endParaRPr sz="3600" b="0" i="0" u="none" strike="noStrike" cap="none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1408975" y="4170725"/>
            <a:ext cx="7575368" cy="86573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" sz="1300" b="1" dirty="0"/>
              <a:t>Objective function, </a:t>
            </a:r>
            <a:r>
              <a:rPr lang="ko" sz="1300" b="1" dirty="0">
                <a:solidFill>
                  <a:schemeClr val="dk1"/>
                </a:solidFill>
              </a:rPr>
              <a:t>𝑓(목적함수)</a:t>
            </a:r>
            <a:r>
              <a:rPr lang="ko" sz="1300" dirty="0">
                <a:solidFill>
                  <a:schemeClr val="dk1"/>
                </a:solidFill>
              </a:rPr>
              <a:t> </a:t>
            </a:r>
            <a:r>
              <a:rPr lang="ko" sz="1300" dirty="0"/>
              <a:t>: </a:t>
            </a:r>
            <a:r>
              <a:rPr lang="en-US" altLang="ko-KR" sz="1200" dirty="0" smtClean="0"/>
              <a:t>train </a:t>
            </a:r>
            <a:r>
              <a:rPr lang="en-US" altLang="ko-KR" sz="1200" dirty="0"/>
              <a:t>data</a:t>
            </a:r>
            <a:r>
              <a:rPr lang="ko-KR" altLang="en-US" sz="1200" dirty="0"/>
              <a:t>에 따른 </a:t>
            </a:r>
            <a:r>
              <a:rPr lang="ko-KR" altLang="en-US" sz="1200" dirty="0" err="1"/>
              <a:t>하이퍼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파라미터와</a:t>
            </a:r>
            <a:r>
              <a:rPr lang="ko-KR" altLang="en-US" sz="1200" dirty="0"/>
              <a:t> 모델의 관계식</a:t>
            </a:r>
            <a:r>
              <a:rPr lang="en-US" altLang="ko-KR" sz="1200" dirty="0"/>
              <a:t>(black box function</a:t>
            </a:r>
            <a:r>
              <a:rPr lang="en-US" altLang="ko-KR" sz="1200" dirty="0" smtClean="0"/>
              <a:t>)</a:t>
            </a:r>
          </a:p>
          <a:p>
            <a:pPr lvl="0"/>
            <a:r>
              <a:rPr lang="ko" sz="1300" b="1" dirty="0" smtClean="0"/>
              <a:t>Surrogate </a:t>
            </a:r>
            <a:r>
              <a:rPr lang="ko" sz="1300" b="1" dirty="0"/>
              <a:t>Model(대체모델)</a:t>
            </a:r>
            <a:r>
              <a:rPr lang="ko" sz="1300" dirty="0"/>
              <a:t> : 𝑓(x) 값을 예측하는 모델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/>
              <a:t>Acquisition function(획득함수)</a:t>
            </a:r>
            <a:r>
              <a:rPr lang="ko" sz="1300" dirty="0"/>
              <a:t> : 대체모델을 기반으로 다음에 시도할 x를 계산하는 함수</a:t>
            </a:r>
            <a:endParaRPr sz="1300" dirty="0"/>
          </a:p>
        </p:txBody>
      </p:sp>
      <p:sp>
        <p:nvSpPr>
          <p:cNvPr id="90" name="Google Shape;90;p1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1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1566025" y="1223675"/>
            <a:ext cx="1815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dk1"/>
                </a:solidFill>
              </a:rPr>
              <a:t>GridSearchCV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FF0000"/>
                </a:solidFill>
              </a:rPr>
              <a:t>최적화에 오래걸림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3448600" y="1295075"/>
            <a:ext cx="512700" cy="288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4113100" y="1223675"/>
            <a:ext cx="4444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dk1"/>
                </a:solidFill>
              </a:rPr>
              <a:t>베이지안 최적화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: </a:t>
            </a:r>
            <a:r>
              <a:rPr lang="ko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ko" b="1" dirty="0">
                <a:solidFill>
                  <a:srgbClr val="0000FF"/>
                </a:solidFill>
                <a:highlight>
                  <a:srgbClr val="FFFFFF"/>
                </a:highlight>
              </a:rPr>
              <a:t>Bayes rule</a:t>
            </a:r>
            <a:r>
              <a:rPr lang="ko" dirty="0">
                <a:solidFill>
                  <a:schemeClr val="dk1"/>
                </a:solidFill>
                <a:highlight>
                  <a:srgbClr val="FFFFFF"/>
                </a:highlight>
              </a:rPr>
              <a:t>에 기반한 하이퍼 파라미터 최적화 방법 </a:t>
            </a:r>
            <a:endParaRPr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8988" y="1878575"/>
            <a:ext cx="3560375" cy="3485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" name="Google Shape;98;p17"/>
          <p:cNvSpPr/>
          <p:nvPr/>
        </p:nvSpPr>
        <p:spPr>
          <a:xfrm>
            <a:off x="2640026" y="3337138"/>
            <a:ext cx="2016900" cy="647100"/>
          </a:xfrm>
          <a:prstGeom prst="roundRect">
            <a:avLst>
              <a:gd name="adj" fmla="val 16667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lt1"/>
                </a:solidFill>
              </a:rPr>
              <a:t>Acquisition Function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lt1"/>
                </a:solidFill>
              </a:rPr>
              <a:t>(likelihood)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5288288" y="3337138"/>
            <a:ext cx="2016900" cy="647100"/>
          </a:xfrm>
          <a:prstGeom prst="roundRect">
            <a:avLst>
              <a:gd name="adj" fmla="val 16667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Surrogate Model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lt1"/>
                </a:solidFill>
              </a:rPr>
              <a:t>(prior)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6605700" y="2416775"/>
            <a:ext cx="2016900" cy="647100"/>
          </a:xfrm>
          <a:prstGeom prst="roundRect">
            <a:avLst>
              <a:gd name="adj" fmla="val 16667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0000"/>
                </a:solidFill>
              </a:rPr>
              <a:t>Objective function 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0000"/>
                </a:solidFill>
              </a:rPr>
              <a:t>𝒇(x) (posterior)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01" name="Google Shape;101;p17"/>
          <p:cNvCxnSpPr>
            <a:stCxn id="102" idx="3"/>
            <a:endCxn id="103" idx="1"/>
          </p:cNvCxnSpPr>
          <p:nvPr/>
        </p:nvCxnSpPr>
        <p:spPr>
          <a:xfrm rot="10800000" flipH="1">
            <a:off x="3183025" y="2738225"/>
            <a:ext cx="778500" cy="21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17"/>
          <p:cNvCxnSpPr/>
          <p:nvPr/>
        </p:nvCxnSpPr>
        <p:spPr>
          <a:xfrm rot="10800000">
            <a:off x="7312950" y="3660838"/>
            <a:ext cx="309600" cy="27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5" name="Google Shape;105;p17"/>
          <p:cNvCxnSpPr>
            <a:stCxn id="100" idx="2"/>
          </p:cNvCxnSpPr>
          <p:nvPr/>
        </p:nvCxnSpPr>
        <p:spPr>
          <a:xfrm>
            <a:off x="7614150" y="3063875"/>
            <a:ext cx="8400" cy="6090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7"/>
          <p:cNvCxnSpPr/>
          <p:nvPr/>
        </p:nvCxnSpPr>
        <p:spPr>
          <a:xfrm rot="10800000">
            <a:off x="2372000" y="3660225"/>
            <a:ext cx="397800" cy="9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7"/>
          <p:cNvCxnSpPr/>
          <p:nvPr/>
        </p:nvCxnSpPr>
        <p:spPr>
          <a:xfrm rot="10800000">
            <a:off x="2372000" y="3061775"/>
            <a:ext cx="6000" cy="6111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8" name="Google Shape;108;p17"/>
          <p:cNvSpPr txBox="1"/>
          <p:nvPr/>
        </p:nvSpPr>
        <p:spPr>
          <a:xfrm>
            <a:off x="7614150" y="3253575"/>
            <a:ext cx="77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dk1"/>
                </a:solidFill>
              </a:rPr>
              <a:t>update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1566025" y="2416775"/>
            <a:ext cx="1617000" cy="647100"/>
          </a:xfrm>
          <a:prstGeom prst="roundRect">
            <a:avLst>
              <a:gd name="adj" fmla="val 16667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Hyperparameter Configuration x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3961375" y="2414575"/>
            <a:ext cx="1617000" cy="647100"/>
          </a:xfrm>
          <a:prstGeom prst="roundRect">
            <a:avLst>
              <a:gd name="adj" fmla="val 16667"/>
            </a:avLst>
          </a:prstGeom>
          <a:solidFill>
            <a:srgbClr val="19264B"/>
          </a:solidFill>
          <a:ln w="9525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Train with x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09" name="Google Shape;109;p17"/>
          <p:cNvCxnSpPr>
            <a:stCxn id="103" idx="3"/>
            <a:endCxn id="100" idx="1"/>
          </p:cNvCxnSpPr>
          <p:nvPr/>
        </p:nvCxnSpPr>
        <p:spPr>
          <a:xfrm>
            <a:off x="5578375" y="2738125"/>
            <a:ext cx="1027200" cy="210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7"/>
          <p:cNvCxnSpPr>
            <a:stCxn id="99" idx="1"/>
            <a:endCxn id="98" idx="3"/>
          </p:cNvCxnSpPr>
          <p:nvPr/>
        </p:nvCxnSpPr>
        <p:spPr>
          <a:xfrm rot="10800000">
            <a:off x="4656788" y="3660688"/>
            <a:ext cx="631500" cy="0"/>
          </a:xfrm>
          <a:prstGeom prst="straightConnector1">
            <a:avLst/>
          </a:prstGeom>
          <a:noFill/>
          <a:ln w="19050" cap="flat" cmpd="sng">
            <a:solidFill>
              <a:srgbClr val="19264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1" name="Google Shape;111;p17"/>
          <p:cNvSpPr txBox="1"/>
          <p:nvPr/>
        </p:nvSpPr>
        <p:spPr>
          <a:xfrm>
            <a:off x="4656925" y="3596675"/>
            <a:ext cx="68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dk1"/>
                </a:solidFill>
              </a:rPr>
              <a:t>update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665238" y="2441450"/>
            <a:ext cx="83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dk1"/>
                </a:solidFill>
              </a:rPr>
              <a:t>evaluate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1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dirty="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 dirty="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2875" y="1111450"/>
            <a:ext cx="3692524" cy="37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5877350" y="4713375"/>
            <a:ext cx="1181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i="1">
                <a:solidFill>
                  <a:srgbClr val="656565"/>
                </a:solidFill>
              </a:rPr>
              <a:t>Brochu et al.(2010)</a:t>
            </a:r>
            <a:endParaRPr sz="900">
              <a:solidFill>
                <a:srgbClr val="656565"/>
              </a:solidFill>
            </a:endParaRPr>
          </a:p>
        </p:txBody>
      </p:sp>
      <p:grpSp>
        <p:nvGrpSpPr>
          <p:cNvPr id="123" name="Google Shape;123;p18"/>
          <p:cNvGrpSpPr/>
          <p:nvPr/>
        </p:nvGrpSpPr>
        <p:grpSpPr>
          <a:xfrm>
            <a:off x="1328100" y="1308725"/>
            <a:ext cx="1994700" cy="785100"/>
            <a:chOff x="1404300" y="1537850"/>
            <a:chExt cx="1994700" cy="785100"/>
          </a:xfrm>
        </p:grpSpPr>
        <p:sp>
          <p:nvSpPr>
            <p:cNvPr id="124" name="Google Shape;124;p18"/>
            <p:cNvSpPr/>
            <p:nvPr/>
          </p:nvSpPr>
          <p:spPr>
            <a:xfrm rot="-5400000" flipH="1">
              <a:off x="2003100" y="985850"/>
              <a:ext cx="770700" cy="1874700"/>
            </a:xfrm>
            <a:prstGeom prst="wedgeRectCallout">
              <a:avLst>
                <a:gd name="adj1" fmla="val -22969"/>
                <a:gd name="adj2" fmla="val 86661"/>
              </a:avLst>
            </a:prstGeom>
            <a:noFill/>
            <a:ln w="19050" cap="flat" cmpd="sng">
              <a:solidFill>
                <a:srgbClr val="1926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 txBox="1"/>
            <p:nvPr/>
          </p:nvSpPr>
          <p:spPr>
            <a:xfrm>
              <a:off x="1404300" y="1537850"/>
              <a:ext cx="1994700" cy="7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>
                  <a:solidFill>
                    <a:schemeClr val="dk1"/>
                  </a:solidFill>
                </a:rPr>
                <a:t>(1) 최초에 랜덤하게 하이퍼 파라미터 샘플링 후 성능 결과 관찰</a:t>
              </a:r>
              <a:endParaRPr sz="1300" b="1">
                <a:solidFill>
                  <a:schemeClr val="dk1"/>
                </a:solidFill>
              </a:endParaRPr>
            </a:p>
          </p:txBody>
        </p:sp>
      </p:grpSp>
      <p:grpSp>
        <p:nvGrpSpPr>
          <p:cNvPr id="126" name="Google Shape;126;p18"/>
          <p:cNvGrpSpPr/>
          <p:nvPr/>
        </p:nvGrpSpPr>
        <p:grpSpPr>
          <a:xfrm>
            <a:off x="7091600" y="1922950"/>
            <a:ext cx="1994700" cy="1367885"/>
            <a:chOff x="1432350" y="1532377"/>
            <a:chExt cx="1994700" cy="1699200"/>
          </a:xfrm>
        </p:grpSpPr>
        <p:sp>
          <p:nvSpPr>
            <p:cNvPr id="127" name="Google Shape;127;p18"/>
            <p:cNvSpPr/>
            <p:nvPr/>
          </p:nvSpPr>
          <p:spPr>
            <a:xfrm rot="-5400000" flipH="1">
              <a:off x="1566000" y="1422942"/>
              <a:ext cx="1644900" cy="1874700"/>
            </a:xfrm>
            <a:prstGeom prst="wedgeRectCallout">
              <a:avLst>
                <a:gd name="adj1" fmla="val -44033"/>
                <a:gd name="adj2" fmla="val -121419"/>
              </a:avLst>
            </a:prstGeom>
            <a:noFill/>
            <a:ln w="19050" cap="flat" cmpd="sng">
              <a:solidFill>
                <a:srgbClr val="1926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1432350" y="1532377"/>
              <a:ext cx="1994700" cy="169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 dirty="0">
                  <a:solidFill>
                    <a:schemeClr val="dk1"/>
                  </a:solidFill>
                </a:rPr>
                <a:t>(3) 획득함수는 대체 모델의 결과로부터 다음 관측치를 계산. 이전 최적 관측보다 더 큰 최댓값을 가질 가능성이 높은 지점을 계산하여 전달  </a:t>
              </a:r>
              <a:endParaRPr sz="1300" b="1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29" name="Google Shape;129;p18"/>
          <p:cNvGrpSpPr/>
          <p:nvPr/>
        </p:nvGrpSpPr>
        <p:grpSpPr>
          <a:xfrm>
            <a:off x="1328100" y="2249115"/>
            <a:ext cx="1994700" cy="985025"/>
            <a:chOff x="1404300" y="1537850"/>
            <a:chExt cx="1994700" cy="752100"/>
          </a:xfrm>
        </p:grpSpPr>
        <p:sp>
          <p:nvSpPr>
            <p:cNvPr id="130" name="Google Shape;130;p18"/>
            <p:cNvSpPr/>
            <p:nvPr/>
          </p:nvSpPr>
          <p:spPr>
            <a:xfrm rot="-5400000" flipH="1">
              <a:off x="2024250" y="964707"/>
              <a:ext cx="728400" cy="1874700"/>
            </a:xfrm>
            <a:prstGeom prst="wedgeRectCallout">
              <a:avLst>
                <a:gd name="adj1" fmla="val -110847"/>
                <a:gd name="adj2" fmla="val 139921"/>
              </a:avLst>
            </a:prstGeom>
            <a:noFill/>
            <a:ln w="19050" cap="flat" cmpd="sng">
              <a:solidFill>
                <a:srgbClr val="1926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 txBox="1"/>
            <p:nvPr/>
          </p:nvSpPr>
          <p:spPr>
            <a:xfrm>
              <a:off x="1404300" y="1537850"/>
              <a:ext cx="1994700" cy="75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 dirty="0">
                  <a:solidFill>
                    <a:schemeClr val="dk1"/>
                  </a:solidFill>
                </a:rPr>
                <a:t>(2) 대체모델은 관측치를 통해 목적함수를 추정. 파란 영역은 예측된 함수의 신뢰구간을 의미</a:t>
              </a:r>
              <a:endParaRPr sz="1300" b="1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32" name="Google Shape;132;p18"/>
          <p:cNvGrpSpPr/>
          <p:nvPr/>
        </p:nvGrpSpPr>
        <p:grpSpPr>
          <a:xfrm>
            <a:off x="1328088" y="3478565"/>
            <a:ext cx="1994700" cy="1185017"/>
            <a:chOff x="1404300" y="1537850"/>
            <a:chExt cx="1994700" cy="904800"/>
          </a:xfrm>
        </p:grpSpPr>
        <p:sp>
          <p:nvSpPr>
            <p:cNvPr id="133" name="Google Shape;133;p18"/>
            <p:cNvSpPr/>
            <p:nvPr/>
          </p:nvSpPr>
          <p:spPr>
            <a:xfrm rot="-5400000" flipH="1">
              <a:off x="1948063" y="1040908"/>
              <a:ext cx="880800" cy="1874700"/>
            </a:xfrm>
            <a:prstGeom prst="wedgeRectCallout">
              <a:avLst>
                <a:gd name="adj1" fmla="val -60499"/>
                <a:gd name="adj2" fmla="val 89113"/>
              </a:avLst>
            </a:prstGeom>
            <a:noFill/>
            <a:ln w="19050" cap="flat" cmpd="sng">
              <a:solidFill>
                <a:srgbClr val="1926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8"/>
            <p:cNvSpPr txBox="1"/>
            <p:nvPr/>
          </p:nvSpPr>
          <p:spPr>
            <a:xfrm>
              <a:off x="1404300" y="1537850"/>
              <a:ext cx="1994700" cy="9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>
                  <a:solidFill>
                    <a:schemeClr val="dk1"/>
                  </a:solidFill>
                </a:rPr>
                <a:t>(4) 전달된 하이퍼 파라미터로 재학습하여 관측된 값을 기반으로 대체 모델이 갱신되고, 새로운 관측 지점을 추천</a:t>
              </a:r>
              <a:endParaRPr sz="1300" b="1">
                <a:solidFill>
                  <a:schemeClr val="dk1"/>
                </a:solidFill>
              </a:endParaRPr>
            </a:p>
          </p:txBody>
        </p:sp>
      </p:grpSp>
      <p:grpSp>
        <p:nvGrpSpPr>
          <p:cNvPr id="135" name="Google Shape;135;p18"/>
          <p:cNvGrpSpPr/>
          <p:nvPr/>
        </p:nvGrpSpPr>
        <p:grpSpPr>
          <a:xfrm>
            <a:off x="7063550" y="3682049"/>
            <a:ext cx="1994700" cy="1185064"/>
            <a:chOff x="1404300" y="1537850"/>
            <a:chExt cx="1994700" cy="1328100"/>
          </a:xfrm>
        </p:grpSpPr>
        <p:sp>
          <p:nvSpPr>
            <p:cNvPr id="136" name="Google Shape;136;p18"/>
            <p:cNvSpPr/>
            <p:nvPr/>
          </p:nvSpPr>
          <p:spPr>
            <a:xfrm rot="-5400000" flipH="1">
              <a:off x="1724400" y="1264550"/>
              <a:ext cx="1328100" cy="1874700"/>
            </a:xfrm>
            <a:prstGeom prst="wedgeRectCallout">
              <a:avLst>
                <a:gd name="adj1" fmla="val -1579"/>
                <a:gd name="adj2" fmla="val -73434"/>
              </a:avLst>
            </a:prstGeom>
            <a:noFill/>
            <a:ln w="19050" cap="flat" cmpd="sng">
              <a:solidFill>
                <a:srgbClr val="1926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8"/>
            <p:cNvSpPr txBox="1"/>
            <p:nvPr/>
          </p:nvSpPr>
          <p:spPr>
            <a:xfrm>
              <a:off x="1404300" y="1537850"/>
              <a:ext cx="1994700" cy="132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>
                  <a:solidFill>
                    <a:schemeClr val="dk1"/>
                  </a:solidFill>
                </a:rPr>
                <a:t>(5) 이를 반복하여 다음 관측 지점을 추가할 수록 목적함수의 분산이 작아지고 관측치는 최적의 값으로 향해 감</a:t>
              </a:r>
              <a:endParaRPr sz="1300"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1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 txBox="1"/>
          <p:nvPr/>
        </p:nvSpPr>
        <p:spPr>
          <a:xfrm>
            <a:off x="1408975" y="306875"/>
            <a:ext cx="5943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8</a:t>
            </a:r>
            <a:r>
              <a:rPr lang="ko" sz="2000" b="0" i="0" u="none" strike="noStrike" cap="non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베이지안 최적화 기반의 HyperOpt를 이용한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하이퍼 파라미터 튜닝</a:t>
            </a:r>
            <a:endParaRPr sz="2000" b="0" i="0" u="none" strike="noStrike" cap="non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46" name="Google Shape;14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7475" y="2954725"/>
            <a:ext cx="3062125" cy="166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 txBox="1"/>
          <p:nvPr/>
        </p:nvSpPr>
        <p:spPr>
          <a:xfrm>
            <a:off x="1332775" y="4526325"/>
            <a:ext cx="3519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656565"/>
                </a:solidFill>
                <a:highlight>
                  <a:srgbClr val="FFFFFF"/>
                </a:highlight>
              </a:rPr>
              <a:t>B. Shahriari, K. Swersky, Z. Wang, R. P. Adams and N. de Freitas, "Taking the Human Out of the Loop: A Review of Bayesian Optimization," in </a:t>
            </a:r>
            <a:r>
              <a:rPr lang="ko" sz="800" i="1">
                <a:solidFill>
                  <a:srgbClr val="656565"/>
                </a:solidFill>
                <a:highlight>
                  <a:srgbClr val="FFFFFF"/>
                </a:highlight>
              </a:rPr>
              <a:t>Proceedings of the IEEE</a:t>
            </a:r>
            <a:r>
              <a:rPr lang="ko" sz="800">
                <a:solidFill>
                  <a:srgbClr val="656565"/>
                </a:solidFill>
                <a:highlight>
                  <a:srgbClr val="FFFFFF"/>
                </a:highlight>
              </a:rPr>
              <a:t>, vol. 104, no. 1, pp. 148-175, Jan. 2016</a:t>
            </a:r>
            <a:endParaRPr sz="1200">
              <a:solidFill>
                <a:srgbClr val="656565"/>
              </a:solidFill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1465175" y="1223675"/>
            <a:ext cx="4382100" cy="1369800"/>
          </a:xfrm>
          <a:prstGeom prst="rect">
            <a:avLst/>
          </a:prstGeom>
          <a:solidFill>
            <a:srgbClr val="FFBE8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u="sng">
                <a:solidFill>
                  <a:schemeClr val="dk1"/>
                </a:solidFill>
                <a:highlight>
                  <a:schemeClr val="lt1"/>
                </a:highlight>
              </a:rPr>
              <a:t>대체모델: 목적함수의 regression model</a:t>
            </a:r>
            <a:endParaRPr sz="1600" b="1" u="sng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b="1" u="sng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b="1">
                <a:solidFill>
                  <a:schemeClr val="dk1"/>
                </a:solidFill>
              </a:rPr>
              <a:t>주로 Gaussian process를 사용하며, Random forest, Neural networks등의 모델도 사용 가능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b="1">
                <a:solidFill>
                  <a:schemeClr val="dk1"/>
                </a:solidFill>
              </a:rPr>
              <a:t>Mean : 예측 목적함수값</a:t>
            </a:r>
            <a:endParaRPr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Variance : 불확실성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3550" y="984125"/>
            <a:ext cx="2660275" cy="20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 txBox="1"/>
          <p:nvPr/>
        </p:nvSpPr>
        <p:spPr>
          <a:xfrm rot="5400000">
            <a:off x="7850725" y="1728950"/>
            <a:ext cx="1673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656565"/>
                </a:solidFill>
              </a:rPr>
              <a:t>https://scikit-learn.org/stable/modules/gaussian_process.html</a:t>
            </a:r>
            <a:endParaRPr sz="800">
              <a:solidFill>
                <a:srgbClr val="656565"/>
              </a:solidFill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4381500" y="3197725"/>
            <a:ext cx="4521600" cy="1369800"/>
          </a:xfrm>
          <a:prstGeom prst="rect">
            <a:avLst/>
          </a:prstGeom>
          <a:solidFill>
            <a:srgbClr val="E5E5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u="sng">
                <a:solidFill>
                  <a:schemeClr val="dk1"/>
                </a:solidFill>
                <a:highlight>
                  <a:schemeClr val="lt1"/>
                </a:highlight>
              </a:rPr>
              <a:t>획득함수 : 다음 추가할 관측치를 선택하는 기준</a:t>
            </a:r>
            <a:endParaRPr sz="1600" b="1" u="sng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b="1" u="sng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b="1">
                <a:solidFill>
                  <a:schemeClr val="dk1"/>
                </a:solidFill>
              </a:rPr>
              <a:t>대체모델의 Mean과 Variance 모두 큰 지점을 찾는 함수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b="1">
                <a:solidFill>
                  <a:schemeClr val="dk1"/>
                </a:solidFill>
              </a:rPr>
              <a:t>함수로 Probability of improvement(PI), Expected Improvement(EI), GP-UCB 등을 사용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2152</Words>
  <Application>Microsoft Office PowerPoint</Application>
  <PresentationFormat>화면 슬라이드 쇼(16:9)</PresentationFormat>
  <Paragraphs>403</Paragraphs>
  <Slides>60</Slides>
  <Notes>60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60</vt:i4>
      </vt:variant>
    </vt:vector>
  </HeadingPairs>
  <TitlesOfParts>
    <vt:vector size="66" baseType="lpstr">
      <vt:lpstr>NanumGothic ExtraBold</vt:lpstr>
      <vt:lpstr>NanumGothicExtraBold</vt:lpstr>
      <vt:lpstr>나눔고딕</vt:lpstr>
      <vt:lpstr>맑은 고딕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hp</cp:lastModifiedBy>
  <cp:revision>12</cp:revision>
  <dcterms:modified xsi:type="dcterms:W3CDTF">2024-04-29T11:08:55Z</dcterms:modified>
</cp:coreProperties>
</file>